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59" r:id="rId4"/>
    <p:sldId id="269" r:id="rId5"/>
    <p:sldId id="270" r:id="rId6"/>
    <p:sldId id="271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C37"/>
    <a:srgbClr val="CCCCCC"/>
    <a:srgbClr val="333333"/>
    <a:srgbClr val="124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00"/>
    <p:restoredTop sz="96339"/>
  </p:normalViewPr>
  <p:slideViewPr>
    <p:cSldViewPr snapToGrid="0" snapToObjects="1">
      <p:cViewPr varScale="1">
        <p:scale>
          <a:sx n="153" d="100"/>
          <a:sy n="153" d="100"/>
        </p:scale>
        <p:origin x="393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8" d="100"/>
          <a:sy n="138" d="100"/>
        </p:scale>
        <p:origin x="49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11BD51B-9B4A-474A-A8D8-575148340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D92126-41BB-EC42-AE3C-9CB21C0C91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0D2E-4954-C64E-9EC6-04ACCDAD6A3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03673C-3E57-614A-9B44-5188DE63F4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62D1D3-1563-2A47-83EC-2E18C7ADDE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D642-C99C-5341-9E7B-3B624FE05C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59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6A29-6070-5649-A47C-D3E59459365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58B02-4833-EF4E-BD1F-B406F1D071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20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165DCA-7B0A-F04D-BC46-77DFB73209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en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F4A2CDF-03FD-D542-A551-6D17682E24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429000"/>
            <a:ext cx="11980506" cy="3429001"/>
          </a:xfrm>
          <a:gradFill>
            <a:gsLst>
              <a:gs pos="87988">
                <a:srgbClr val="0D0D0D">
                  <a:alpha val="37000"/>
                </a:srgbClr>
              </a:gs>
              <a:gs pos="74000">
                <a:srgbClr val="0D0D0D">
                  <a:alpha val="57000"/>
                </a:srgbClr>
              </a:gs>
              <a:gs pos="0">
                <a:schemeClr val="tx1">
                  <a:lumMod val="95000"/>
                  <a:lumOff val="5000"/>
                  <a:alpha val="77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16200000" scaled="0"/>
          </a:gradFill>
        </p:spPr>
        <p:txBody>
          <a:bodyPr/>
          <a:lstStyle>
            <a:lvl1pPr>
              <a:defRPr>
                <a:solidFill>
                  <a:srgbClr val="333333">
                    <a:alpha val="0"/>
                  </a:srgbClr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D8F312-36A4-B340-AB82-AAFEB6A9A1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266" y="6138367"/>
            <a:ext cx="292844" cy="40789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333333">
                    <a:alpha val="0"/>
                  </a:srgbClr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6382E48-94CF-0E4E-8E16-C7EF117A7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7587828" y="2253830"/>
            <a:ext cx="6858000" cy="2350343"/>
          </a:xfrm>
          <a:blipFill>
            <a:blip r:embed="rId3"/>
            <a:stretch>
              <a:fillRect l="-4489" t="-86244" r="-7605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C8BEB4-EDF3-0642-87EC-CE4912E4DC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7847" y="4383720"/>
            <a:ext cx="9144000" cy="751261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FCF9C2-77FB-B947-AEF6-5E0561BDC3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7847" y="3486397"/>
            <a:ext cx="9144000" cy="665163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te bewerken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57C0715-3DD3-1742-B0AD-BF9E09633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88" y="3700521"/>
            <a:ext cx="14400" cy="2160000"/>
          </a:xfrm>
          <a:solidFill>
            <a:srgbClr val="CCCCCC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333333">
                    <a:alpha val="0"/>
                  </a:srgbClr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7926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alterna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5">
            <a:extLst>
              <a:ext uri="{FF2B5EF4-FFF2-40B4-BE49-F238E27FC236}">
                <a16:creationId xmlns:a16="http://schemas.microsoft.com/office/drawing/2014/main" id="{99C1ABF2-82B1-DC49-896A-7AEE9F5071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BEFF2F3-05AE-4341-92B2-B0FFB5BA36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266" y="6138367"/>
            <a:ext cx="292844" cy="40789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333333">
                    <a:alpha val="0"/>
                  </a:srgbClr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3C39CE-C0ED-CD43-B7CC-F896BECA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437826"/>
            <a:ext cx="11173072" cy="61148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384B527-106C-2748-98D9-6B93460F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NL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28552A97-05C5-0141-A9BC-3202D741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538976"/>
            <a:ext cx="1117307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AA22208F-C1C8-D04E-A73C-EFDB0C21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7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94AF9-AC7D-EB40-87E6-FEAA0BA9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0C4CCE-EFD6-DB4B-A512-DE437509F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1EFE26-003D-DB4E-956E-6CB65AED5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95B6717-E1F5-7D4B-82C9-051E086950A0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677" y="1542197"/>
            <a:ext cx="0" cy="4318324"/>
          </a:xfrm>
          <a:prstGeom prst="line">
            <a:avLst/>
          </a:prstGeom>
          <a:ln w="1905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26F6097-74C1-F24E-946F-99D3A32AB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324" y="1541463"/>
            <a:ext cx="10404465" cy="4348851"/>
          </a:xfrm>
        </p:spPr>
        <p:txBody>
          <a:bodyPr/>
          <a:lstStyle>
            <a:lvl1pPr marL="457200" indent="-457200">
              <a:buClr>
                <a:srgbClr val="962C37"/>
              </a:buClr>
              <a:buFont typeface="+mj-lt"/>
              <a:buAutoNum type="arabicPeriod"/>
              <a:defRPr b="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5166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B64BB2C-6C98-B84B-9138-A66531BF3E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E7B7896-3B5C-364C-8FD3-66CA4C0C1A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7847" y="4399214"/>
            <a:ext cx="9144000" cy="751261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2F9E4C4-F0AE-CE4E-87DB-B755F78BA7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7847" y="3501891"/>
            <a:ext cx="9144000" cy="665163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te bewerken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4AE215F-47CB-9B46-AA7C-A2EDE87AA064}"/>
              </a:ext>
            </a:extLst>
          </p:cNvPr>
          <p:cNvGrpSpPr/>
          <p:nvPr userDrawn="1"/>
        </p:nvGrpSpPr>
        <p:grpSpPr>
          <a:xfrm>
            <a:off x="505311" y="3700521"/>
            <a:ext cx="290754" cy="2845739"/>
            <a:chOff x="505311" y="3545541"/>
            <a:chExt cx="290754" cy="2845739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D15605A-A38B-1642-B1B9-FDDC32B55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505311" y="5983387"/>
              <a:ext cx="290754" cy="407893"/>
            </a:xfrm>
            <a:prstGeom prst="rect">
              <a:avLst/>
            </a:prstGeom>
          </p:spPr>
        </p:pic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CC8E339B-EE3B-6F44-8C97-392B8E2AD4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53677" y="3545541"/>
              <a:ext cx="0" cy="2160000"/>
            </a:xfrm>
            <a:prstGeom prst="line">
              <a:avLst/>
            </a:prstGeom>
            <a:ln w="19050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Afbeelding 11" descr="Afbeelding met silhouet&#10;&#10;Automatisch gegenereerde beschrijving">
            <a:extLst>
              <a:ext uri="{FF2B5EF4-FFF2-40B4-BE49-F238E27FC236}">
                <a16:creationId xmlns:a16="http://schemas.microsoft.com/office/drawing/2014/main" id="{F1C54303-0580-7149-85E0-1AD184194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75" t="47920" r="7746"/>
          <a:stretch/>
        </p:blipFill>
        <p:spPr>
          <a:xfrm rot="5400000">
            <a:off x="7555222" y="2221231"/>
            <a:ext cx="6858005" cy="24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C39CE-C0ED-CD43-B7CC-F896BECA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437826"/>
            <a:ext cx="11173072" cy="611485"/>
          </a:xfrm>
        </p:spPr>
        <p:txBody>
          <a:bodyPr anchor="t"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silhouet&#10;&#10;Automatisch gegenereerde beschrijving">
            <a:extLst>
              <a:ext uri="{FF2B5EF4-FFF2-40B4-BE49-F238E27FC236}">
                <a16:creationId xmlns:a16="http://schemas.microsoft.com/office/drawing/2014/main" id="{AE4D4DD0-6292-524A-9740-78F147A7E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20933370">
            <a:off x="8128536" y="2965123"/>
            <a:ext cx="5488709" cy="32580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87743B4-4056-224A-8CB1-F27FBFBBA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8539801" y="3270119"/>
            <a:ext cx="4645209" cy="2853213"/>
          </a:xfrm>
          <a:prstGeom prst="rect">
            <a:avLst/>
          </a:prstGeom>
        </p:spPr>
      </p:pic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384B527-106C-2748-98D9-6B93460F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28552A97-05C5-0141-A9BC-3202D741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538976"/>
            <a:ext cx="11173073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AA22208F-C1C8-D04E-A73C-EFDB0C21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75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C39CE-C0ED-CD43-B7CC-F896BECA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437826"/>
            <a:ext cx="11173072" cy="611485"/>
          </a:xfrm>
        </p:spPr>
        <p:txBody>
          <a:bodyPr anchor="t"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silhouet&#10;&#10;Automatisch gegenereerde beschrijving">
            <a:extLst>
              <a:ext uri="{FF2B5EF4-FFF2-40B4-BE49-F238E27FC236}">
                <a16:creationId xmlns:a16="http://schemas.microsoft.com/office/drawing/2014/main" id="{AE4D4DD0-6292-524A-9740-78F147A7E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5400000">
            <a:off x="7442737" y="-411401"/>
            <a:ext cx="5488709" cy="32580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87743B4-4056-224A-8CB1-F27FBFBBA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 rot="6066630">
            <a:off x="7854002" y="-106405"/>
            <a:ext cx="4645209" cy="2853213"/>
          </a:xfrm>
          <a:prstGeom prst="rect">
            <a:avLst/>
          </a:prstGeom>
        </p:spPr>
      </p:pic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384B527-106C-2748-98D9-6B93460F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28552A97-05C5-0141-A9BC-3202D741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538976"/>
            <a:ext cx="11173073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AA22208F-C1C8-D04E-A73C-EFDB0C21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9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C39CE-C0ED-CD43-B7CC-F896BECA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437826"/>
            <a:ext cx="11173072" cy="611485"/>
          </a:xfrm>
        </p:spPr>
        <p:txBody>
          <a:bodyPr anchor="t"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silhouet&#10;&#10;Automatisch gegenereerde beschrijving">
            <a:extLst>
              <a:ext uri="{FF2B5EF4-FFF2-40B4-BE49-F238E27FC236}">
                <a16:creationId xmlns:a16="http://schemas.microsoft.com/office/drawing/2014/main" id="{AE4D4DD0-6292-524A-9740-78F147A7E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8730185">
            <a:off x="6619401" y="4187288"/>
            <a:ext cx="5488709" cy="32580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87743B4-4056-224A-8CB1-F27FBFBBA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 rot="9396815">
            <a:off x="7030666" y="4492284"/>
            <a:ext cx="4645209" cy="2853213"/>
          </a:xfrm>
          <a:prstGeom prst="rect">
            <a:avLst/>
          </a:prstGeom>
        </p:spPr>
      </p:pic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384B527-106C-2748-98D9-6B93460F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28552A97-05C5-0141-A9BC-3202D741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538976"/>
            <a:ext cx="11173073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AA22208F-C1C8-D04E-A73C-EFDB0C21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40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4B2BA7-E3CF-4B4C-82F8-6B55B769E4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0588" y="0"/>
            <a:ext cx="49514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2217BF-5D43-2644-99DB-984BFF7FE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 flipH="1">
            <a:off x="3216961" y="1228068"/>
            <a:ext cx="6857998" cy="4401866"/>
          </a:xfrm>
          <a:blipFill>
            <a:blip r:embed="rId2"/>
            <a:stretch>
              <a:fillRect l="-3648" r="-7296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62ADF1CE-D3A2-824D-A47C-419D294CCA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B82816E1-DDA6-CC45-B97D-6F3E9C9CB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67E90-882D-8745-9B23-5157FB7C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538976"/>
            <a:ext cx="6735985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28336352-ED1F-D240-B58E-1F543C9D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437826"/>
            <a:ext cx="6735984" cy="611485"/>
          </a:xfrm>
        </p:spPr>
        <p:txBody>
          <a:bodyPr anchor="t"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261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857870-59A4-8E41-8B53-A936B1A7C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86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NL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6F556AA-9671-F44C-8A7A-8A6B1ED730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266" y="6138367"/>
            <a:ext cx="292844" cy="40789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333333">
                    <a:alpha val="0"/>
                  </a:srgbClr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4B2BA7-E3CF-4B4C-82F8-6B55B769E4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5363" y="0"/>
            <a:ext cx="6086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2217BF-5D43-2644-99DB-984BFF7FE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 flipH="1">
            <a:off x="4523429" y="-774726"/>
            <a:ext cx="2852409" cy="4401866"/>
          </a:xfrm>
          <a:blipFill>
            <a:blip r:embed="rId3"/>
            <a:stretch>
              <a:fillRect l="-127026" r="-39712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62ADF1CE-D3A2-824D-A47C-419D294CCA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B82816E1-DDA6-CC45-B97D-6F3E9C9CB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209191-5C52-174B-8558-4871276DCD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 flipH="1">
            <a:off x="3996678" y="2411374"/>
            <a:ext cx="4491381" cy="4401866"/>
          </a:xfrm>
          <a:blipFill>
            <a:blip r:embed="rId3"/>
            <a:stretch>
              <a:fillRect l="-69401" r="-1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608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857870-59A4-8E41-8B53-A936B1A7C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NL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6F556AA-9671-F44C-8A7A-8A6B1ED730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266" y="6138367"/>
            <a:ext cx="292844" cy="40789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333333">
                    <a:alpha val="0"/>
                  </a:srgbClr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62ADF1CE-D3A2-824D-A47C-419D294CCA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ijdelijke aanduiding voor dianummer 12">
            <a:extLst>
              <a:ext uri="{FF2B5EF4-FFF2-40B4-BE49-F238E27FC236}">
                <a16:creationId xmlns:a16="http://schemas.microsoft.com/office/drawing/2014/main" id="{B82816E1-DDA6-CC45-B97D-6F3E9C9CB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39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3B5C5B-9826-D648-A03F-49D02B5F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365126"/>
            <a:ext cx="10849535" cy="80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B95B1-1248-D941-B4A0-F7068175D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265" y="14792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A54203C-1867-2D49-B363-28E7BD59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561" y="6140557"/>
            <a:ext cx="4073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nl-NL" b="1" dirty="0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b="1" dirty="0" err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AE4F23B-9EC2-0146-BEC4-02ADA7BE02EC}"/>
              </a:ext>
            </a:extLst>
          </p:cNvPr>
          <p:cNvSpPr txBox="1">
            <a:spLocks/>
          </p:cNvSpPr>
          <p:nvPr userDrawn="1"/>
        </p:nvSpPr>
        <p:spPr>
          <a:xfrm>
            <a:off x="504266" y="6138367"/>
            <a:ext cx="292844" cy="407893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333">
                    <a:alpha val="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</a:t>
            </a:r>
            <a:endParaRPr lang="en-NL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A065CA0A-DD28-3048-B76A-72BE80EA2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125" y="6138763"/>
            <a:ext cx="597125" cy="370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B4D226-E0AC-144D-AA87-C64AB21952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69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7" r:id="rId5"/>
    <p:sldLayoutId id="2147483658" r:id="rId6"/>
    <p:sldLayoutId id="2147483653" r:id="rId7"/>
    <p:sldLayoutId id="2147483655" r:id="rId8"/>
    <p:sldLayoutId id="2147483656" r:id="rId9"/>
    <p:sldLayoutId id="214748365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2486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C4BA26CA-49B9-2E40-9DCC-7258F5883A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173" r="41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4DE6-8C13-E447-8973-5AC99FABD3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6C013-0D5F-2C49-B627-1D07486DF6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091B9-6035-5B42-8DFD-90902D43E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A9CDD6-3CDC-F844-88E0-51EE3BD8E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De Waerdenborch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804C10D-8C3F-6740-9E6A-CAA2B6A99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Informatieavond groep 8</a:t>
            </a:r>
            <a:endParaRPr lang="en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DFEC6E-025E-5F47-A671-D184EFAD64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54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>
            <a:extLst>
              <a:ext uri="{FF2B5EF4-FFF2-40B4-BE49-F238E27FC236}">
                <a16:creationId xmlns:a16="http://schemas.microsoft.com/office/drawing/2014/main" id="{77914CD7-7BC9-E95D-6961-1F7EE1DEB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847" y="3486397"/>
            <a:ext cx="9144000" cy="665163"/>
          </a:xfrm>
        </p:spPr>
        <p:txBody>
          <a:bodyPr/>
          <a:lstStyle/>
          <a:p>
            <a:r>
              <a:rPr lang="nl-NL" dirty="0"/>
              <a:t>Onderdelen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havo en vwo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technasium</a:t>
            </a:r>
          </a:p>
          <a:p>
            <a:endParaRPr lang="en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31F413-4B05-BBC6-BCA0-9F580B74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7248">
            <a:off x="6759641" y="4555502"/>
            <a:ext cx="3066554" cy="14875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E867F7-9CDD-6FD9-1DFA-5B9B8D8F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4597">
            <a:off x="7480331" y="2093340"/>
            <a:ext cx="257273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7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07B4-E69E-D745-BF6F-3BAF318A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Havo en vwo breed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5A24B-49AC-6C48-9E72-AEAC24B76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BF4B-95FA-864A-B64C-D62FDD3AB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Dit zijn de waarden van onze school: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 onderwijs, dichtbij jou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Laat zien wat je kunt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Jij doet ertoe als mens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aan het stuur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leren altijd en overal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maken we de school</a:t>
            </a:r>
            <a:r>
              <a:rPr lang="en-GB" sz="28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97FFE-598B-664C-BA55-DCCCA2D48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76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2A7EF-D1CF-572C-DCCB-365E95B40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9619-C7DB-3FA3-06FC-EC64AABF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Welke ambities hebben we in de teams havo en vwo?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CF690-53CC-4804-9632-58FB60E5B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013AA-7C9B-E6AA-5ADC-FC2AF037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545772"/>
            <a:ext cx="11173073" cy="4344542"/>
          </a:xfrm>
        </p:spPr>
        <p:txBody>
          <a:bodyPr>
            <a:noAutofit/>
          </a:bodyPr>
          <a:lstStyle/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Invloed nemen op de leercultuur 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beste in elkaar naar boven halen 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ieder wordt gezien 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Eigenaarschap en inspraak van de leerling en de docent op het onderwijs(leer)proces 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Havo en vwo van de toekomst: verbinding maken tussen kennis en praktijk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ieder pakt zijn/haar 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400AD-80B5-183D-5309-0F4B8D241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69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84FFB-1088-9430-1F93-D8521622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5B07-CD49-BA2C-59EB-CB756FB4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64" y="437826"/>
            <a:ext cx="11173072" cy="611485"/>
          </a:xfrm>
        </p:spPr>
        <p:txBody>
          <a:bodyPr>
            <a:normAutofit fontScale="90000"/>
          </a:bodyPr>
          <a:lstStyle/>
          <a:p>
            <a:r>
              <a:rPr lang="nl-NL" dirty="0"/>
              <a:t>Wat zien we dan in de school?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FE17C-0BCF-8CAC-258A-84375FDBA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5FF29-AD2E-23DF-F0B7-102C20EF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Differentiëren, activerende werkvormen en formatief handelen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eren van elkaar en het monitoren van de resultaten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ocus op wat goed gaat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entoraat versterken,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driehoeksgesprekken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ontwikkelgesprekken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Initiatief nemen, ontwerpen, delen, experimenteren,  uitwisselen en aanpassen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Actualiteit in de lessen, leren buiten school en deelname aan netwerken (zoals Havo van de Toekomst, </a:t>
            </a:r>
            <a:r>
              <a:rPr lang="nl-N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Technasium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nl-N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Pre-U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28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90F7E-2964-0FBA-1CB5-D3911861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29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640D-AA0B-529E-1B8C-FC1D211F6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DFD4-F674-5F36-17A0-BDE516D8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zien we dan in de school?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BE082-B267-745D-0C90-0E84DD923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E30AE-CFEE-2383-1F2A-B7D3A7B6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havo en vwo: </a:t>
            </a:r>
            <a:r>
              <a:rPr lang="nl-NL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technasium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studiehuis</a:t>
            </a:r>
          </a:p>
          <a:p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vwo: Cambridge (Engels), klassieke talen (Grieks en Latijn), Delf (Frans), vwo plus </a:t>
            </a:r>
            <a:endParaRPr lang="nl-NL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DC1DD-2AB9-BDA7-1533-9EC2343C7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3B5A1B-A9F3-F069-ABA1-D84AC78B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5761">
            <a:off x="283374" y="3498524"/>
            <a:ext cx="2139881" cy="21459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52974C-0579-C371-7816-BB1A84AA9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84" y="4073500"/>
            <a:ext cx="2926334" cy="22496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D11DDF-2308-826C-53CD-36EB8908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1187">
            <a:off x="3955737" y="3217523"/>
            <a:ext cx="2400300" cy="1905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735DE4-D77E-AD4D-0B87-FA1E160F7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162" y="3821929"/>
            <a:ext cx="2853175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B1E90-A0E6-1574-FF8F-E52ABAC4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B785B-D36D-892E-76A8-63854BA8A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F0356-19BF-D942-4123-F7A5CB01C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1" name="Tijdelijke aanduiding voor inhoud 10" descr="Afbeelding met kleding, persoon, tafel, meubels&#10;&#10;Automatisch gegenereerde beschrijving">
            <a:extLst>
              <a:ext uri="{FF2B5EF4-FFF2-40B4-BE49-F238E27FC236}">
                <a16:creationId xmlns:a16="http://schemas.microsoft.com/office/drawing/2014/main" id="{90A01C95-9E04-0BD6-24AC-FE5DA1F84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34" y="253774"/>
            <a:ext cx="5789720" cy="4351337"/>
          </a:xfrm>
        </p:spPr>
      </p:pic>
      <p:pic>
        <p:nvPicPr>
          <p:cNvPr id="13" name="Afbeelding 12" descr="Afbeelding met tekst, Reclamebord, schermopname, Reclame&#10;&#10;Automatisch gegenereerde beschrijving">
            <a:extLst>
              <a:ext uri="{FF2B5EF4-FFF2-40B4-BE49-F238E27FC236}">
                <a16:creationId xmlns:a16="http://schemas.microsoft.com/office/drawing/2014/main" id="{2635F909-BD5D-7F4D-1DBD-6A3F5F64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63" y="520297"/>
            <a:ext cx="3606189" cy="2447574"/>
          </a:xfrm>
          <a:prstGeom prst="rect">
            <a:avLst/>
          </a:prstGeom>
        </p:spPr>
      </p:pic>
      <p:pic>
        <p:nvPicPr>
          <p:cNvPr id="15" name="Afbeelding 14" descr="Afbeelding met kleding, persoon, overdekt, meubels&#10;&#10;Automatisch gegenereerde beschrijving">
            <a:extLst>
              <a:ext uri="{FF2B5EF4-FFF2-40B4-BE49-F238E27FC236}">
                <a16:creationId xmlns:a16="http://schemas.microsoft.com/office/drawing/2014/main" id="{FE358238-9082-9614-F429-A2642E77F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9760">
            <a:off x="4683035" y="3391564"/>
            <a:ext cx="3459480" cy="2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5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BEB7-9A26-02EF-B3B3-90C3BA7D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AE76-41AC-B68B-DC75-E9B6BE7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Technasium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0D5BF-28D5-D10E-7B09-EA281A593C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7CCF6-5FA0-CADF-7EF9-3DCE3EA3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64" y="1049311"/>
            <a:ext cx="11173073" cy="484100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nl-NL" sz="2000" dirty="0"/>
              <a:t>Projectonderwijs:</a:t>
            </a:r>
          </a:p>
          <a:p>
            <a:pPr lvl="1"/>
            <a:r>
              <a:rPr lang="nl-NL" sz="2000" dirty="0"/>
              <a:t>Opdrachtgever buiten school</a:t>
            </a:r>
          </a:p>
          <a:p>
            <a:pPr lvl="1"/>
            <a:r>
              <a:rPr lang="nl-NL" sz="2000" dirty="0"/>
              <a:t>Ontwerp of onderzoek</a:t>
            </a:r>
          </a:p>
          <a:p>
            <a:pPr lvl="1"/>
            <a:r>
              <a:rPr lang="nl-NL" sz="2000" dirty="0"/>
              <a:t>Samenwerken</a:t>
            </a:r>
          </a:p>
          <a:p>
            <a:r>
              <a:rPr lang="nl-NL" sz="2000" dirty="0"/>
              <a:t>Vaardigheden en competenties centraal</a:t>
            </a:r>
          </a:p>
          <a:p>
            <a:r>
              <a:rPr lang="nl-NL" sz="2000" dirty="0"/>
              <a:t>Bèta:</a:t>
            </a:r>
          </a:p>
          <a:p>
            <a:pPr lvl="1"/>
            <a:r>
              <a:rPr lang="nl-NL" sz="2000" dirty="0"/>
              <a:t>Techniek</a:t>
            </a:r>
          </a:p>
          <a:p>
            <a:pPr lvl="1"/>
            <a:r>
              <a:rPr lang="nl-NL" sz="2000" dirty="0"/>
              <a:t>ICT</a:t>
            </a:r>
          </a:p>
          <a:p>
            <a:pPr lvl="1"/>
            <a:r>
              <a:rPr lang="nl-NL" sz="2000" dirty="0"/>
              <a:t>Zorg</a:t>
            </a:r>
          </a:p>
          <a:p>
            <a:pPr lvl="1"/>
            <a:r>
              <a:rPr lang="nl-NL" sz="2000" dirty="0"/>
              <a:t>Voeding</a:t>
            </a:r>
          </a:p>
          <a:p>
            <a:pPr lvl="1"/>
            <a:r>
              <a:rPr lang="nl-NL" sz="2000" dirty="0"/>
              <a:t>Architectuur</a:t>
            </a:r>
          </a:p>
          <a:p>
            <a:pPr lvl="1"/>
            <a:r>
              <a:rPr lang="nl-NL" sz="2000" dirty="0"/>
              <a:t>Enz.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8216A-C9C7-E41A-8010-E84B5BAAD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682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77F2-9907-DEA9-5B48-E97EECC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8C50-E411-EBE0-C998-E0D84453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Dit was een vogelvlucht…….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EB614-1AD6-147B-EB61-0CB3D6A63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b="1">
                <a:solidFill>
                  <a:srgbClr val="96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Waerdenborch</a:t>
            </a:r>
            <a:endParaRPr lang="nl-NL" b="1" dirty="0">
              <a:solidFill>
                <a:srgbClr val="96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0DAF-5C6C-C061-7B11-FF5852B37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B4D226-E0AC-144D-AA87-C64AB21952D8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BB3C4BB-4660-F42D-5AF9-5A28EFD4C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906" y="1253331"/>
            <a:ext cx="652700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7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4548A6D7DFE40B81F5E598F314C1B" ma:contentTypeVersion="13" ma:contentTypeDescription="Een nieuw document maken." ma:contentTypeScope="" ma:versionID="635fa7ed70de0c525116035587a42672">
  <xsd:schema xmlns:xsd="http://www.w3.org/2001/XMLSchema" xmlns:xs="http://www.w3.org/2001/XMLSchema" xmlns:p="http://schemas.microsoft.com/office/2006/metadata/properties" xmlns:ns2="32776bee-1bd4-4d11-b749-cf3888799d2c" xmlns:ns3="08d30dff-55ff-4087-91dc-73407438fca9" targetNamespace="http://schemas.microsoft.com/office/2006/metadata/properties" ma:root="true" ma:fieldsID="9a9eb1a7edc7a01d0ce33112beebbee5" ns2:_="" ns3:_="">
    <xsd:import namespace="32776bee-1bd4-4d11-b749-cf3888799d2c"/>
    <xsd:import namespace="08d30dff-55ff-4087-91dc-73407438f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76bee-1bd4-4d11-b749-cf3888799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3c00ff4d-4fcb-415b-a9e6-5c2c874158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30dff-55ff-4087-91dc-73407438fca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3929b6a-c56d-41f8-a867-882adc8fd456}" ma:internalName="TaxCatchAll" ma:showField="CatchAllData" ma:web="08d30dff-55ff-4087-91dc-73407438fc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776bee-1bd4-4d11-b749-cf3888799d2c">
      <Terms xmlns="http://schemas.microsoft.com/office/infopath/2007/PartnerControls"/>
    </lcf76f155ced4ddcb4097134ff3c332f>
    <TaxCatchAll xmlns="08d30dff-55ff-4087-91dc-73407438fca9" xsi:nil="true"/>
  </documentManagement>
</p:properties>
</file>

<file path=customXml/itemProps1.xml><?xml version="1.0" encoding="utf-8"?>
<ds:datastoreItem xmlns:ds="http://schemas.openxmlformats.org/officeDocument/2006/customXml" ds:itemID="{4727CF2C-C980-499E-836B-54FAB2909124}"/>
</file>

<file path=customXml/itemProps2.xml><?xml version="1.0" encoding="utf-8"?>
<ds:datastoreItem xmlns:ds="http://schemas.openxmlformats.org/officeDocument/2006/customXml" ds:itemID="{572209F0-EF42-47EB-B10F-5EF1C1A38E53}"/>
</file>

<file path=customXml/itemProps3.xml><?xml version="1.0" encoding="utf-8"?>
<ds:datastoreItem xmlns:ds="http://schemas.openxmlformats.org/officeDocument/2006/customXml" ds:itemID="{AE430417-E077-4A3C-A022-85CCA6796F2D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270</Words>
  <Application>Microsoft Office PowerPoint</Application>
  <PresentationFormat>Breedbeeld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Kantoorthema</vt:lpstr>
      <vt:lpstr>De Waerdenborch</vt:lpstr>
      <vt:lpstr>PowerPoint-presentatie</vt:lpstr>
      <vt:lpstr>Havo en vwo breed</vt:lpstr>
      <vt:lpstr>Welke ambities hebben we in de teams havo en vwo?</vt:lpstr>
      <vt:lpstr>Wat zien we dan in de school?</vt:lpstr>
      <vt:lpstr>Wat zien we dan in de school?</vt:lpstr>
      <vt:lpstr>PowerPoint-presentatie</vt:lpstr>
      <vt:lpstr>Technasium</vt:lpstr>
      <vt:lpstr>Dit was een vogelvlucht…….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 Straver</dc:creator>
  <cp:lastModifiedBy>Heck A.J.</cp:lastModifiedBy>
  <cp:revision>30</cp:revision>
  <dcterms:created xsi:type="dcterms:W3CDTF">2021-05-20T07:50:32Z</dcterms:created>
  <dcterms:modified xsi:type="dcterms:W3CDTF">2025-01-15T12:26:05Z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0x010100C6C4548A6D7DFE40B81F5E598F314C1B</vt:lpwstr>
  </property>
</Properties>
</file>