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1" r:id="rId3"/>
    <p:sldId id="263" r:id="rId4"/>
    <p:sldId id="259" r:id="rId5"/>
    <p:sldId id="267" r:id="rId6"/>
    <p:sldId id="287" r:id="rId7"/>
    <p:sldId id="290" r:id="rId8"/>
    <p:sldId id="289" r:id="rId9"/>
    <p:sldId id="291" r:id="rId10"/>
    <p:sldId id="288" r:id="rId11"/>
    <p:sldId id="292" r:id="rId12"/>
    <p:sldId id="293" r:id="rId13"/>
    <p:sldId id="280" r:id="rId14"/>
    <p:sldId id="286" r:id="rId15"/>
  </p:sldIdLst>
  <p:sldSz cx="12192000" cy="6858000"/>
  <p:notesSz cx="6669088" cy="97536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sman N." initials="BN" lastIdx="2" clrIdx="0">
    <p:extLst>
      <p:ext uri="{19B8F6BF-5375-455C-9EA6-DF929625EA0E}">
        <p15:presenceInfo xmlns:p15="http://schemas.microsoft.com/office/powerpoint/2012/main" userId="S::Bsn@waerdenborch.nl::0498245d-931f-4fc2-bee6-72e66ebddb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2C37"/>
    <a:srgbClr val="CC0000"/>
    <a:srgbClr val="CCCCCC"/>
    <a:srgbClr val="333333"/>
    <a:srgbClr val="124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6339"/>
  </p:normalViewPr>
  <p:slideViewPr>
    <p:cSldViewPr snapToGrid="0" snapToObjects="1">
      <p:cViewPr varScale="1">
        <p:scale>
          <a:sx n="153" d="100"/>
          <a:sy n="153" d="100"/>
        </p:scale>
        <p:origin x="338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F7B5C-838A-4211-AF34-4B007BA9A17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5E8E885-E24B-499A-9904-2FD7F2E813EF}">
      <dgm:prSet phldrT="[Tekst]"/>
      <dgm:spPr/>
      <dgm:t>
        <a:bodyPr/>
        <a:lstStyle/>
        <a:p>
          <a:r>
            <a:rPr lang="nl-NL" dirty="0"/>
            <a:t>Empathie</a:t>
          </a:r>
        </a:p>
      </dgm:t>
    </dgm:pt>
    <dgm:pt modelId="{7DC8A79B-DD35-40F2-893C-63E90D09C87E}" type="parTrans" cxnId="{1FE25729-9D2A-4FA5-94A1-55212B2880EE}">
      <dgm:prSet/>
      <dgm:spPr/>
      <dgm:t>
        <a:bodyPr/>
        <a:lstStyle/>
        <a:p>
          <a:endParaRPr lang="nl-NL"/>
        </a:p>
      </dgm:t>
    </dgm:pt>
    <dgm:pt modelId="{4448891A-0CC4-4D0A-8F27-D0BC93C76334}" type="sibTrans" cxnId="{1FE25729-9D2A-4FA5-94A1-55212B2880EE}">
      <dgm:prSet/>
      <dgm:spPr/>
      <dgm:t>
        <a:bodyPr/>
        <a:lstStyle/>
        <a:p>
          <a:endParaRPr lang="nl-NL"/>
        </a:p>
      </dgm:t>
    </dgm:pt>
    <dgm:pt modelId="{E1FE6D15-4503-4AA0-A57D-A0F65E452640}">
      <dgm:prSet phldrT="[Tekst]"/>
      <dgm:spPr/>
      <dgm:t>
        <a:bodyPr/>
        <a:lstStyle/>
        <a:p>
          <a:r>
            <a:rPr lang="nl-NL"/>
            <a:t>Observeren</a:t>
          </a:r>
        </a:p>
      </dgm:t>
    </dgm:pt>
    <dgm:pt modelId="{64DC9537-7E28-48C2-B771-0FD0548A01EE}" type="parTrans" cxnId="{4428DEC1-3A70-4277-B066-6C6501B5845F}">
      <dgm:prSet/>
      <dgm:spPr/>
      <dgm:t>
        <a:bodyPr/>
        <a:lstStyle/>
        <a:p>
          <a:endParaRPr lang="nl-NL"/>
        </a:p>
      </dgm:t>
    </dgm:pt>
    <dgm:pt modelId="{599229BD-C22A-4DE2-95F5-A7845E2562CD}" type="sibTrans" cxnId="{4428DEC1-3A70-4277-B066-6C6501B5845F}">
      <dgm:prSet/>
      <dgm:spPr/>
      <dgm:t>
        <a:bodyPr/>
        <a:lstStyle/>
        <a:p>
          <a:endParaRPr lang="nl-NL"/>
        </a:p>
      </dgm:t>
    </dgm:pt>
    <dgm:pt modelId="{3D99600B-E2D8-471A-A72E-7C53E4D2DD33}">
      <dgm:prSet phldrT="[Tekst]"/>
      <dgm:spPr/>
      <dgm:t>
        <a:bodyPr/>
        <a:lstStyle/>
        <a:p>
          <a:r>
            <a:rPr lang="nl-NL"/>
            <a:t>signaleren </a:t>
          </a:r>
        </a:p>
      </dgm:t>
    </dgm:pt>
    <dgm:pt modelId="{64454241-89A7-4DA9-9668-CD7D025DC4B5}" type="parTrans" cxnId="{9D1806AE-861B-4B24-9B8E-DFDDADFC591F}">
      <dgm:prSet/>
      <dgm:spPr/>
      <dgm:t>
        <a:bodyPr/>
        <a:lstStyle/>
        <a:p>
          <a:endParaRPr lang="nl-NL"/>
        </a:p>
      </dgm:t>
    </dgm:pt>
    <dgm:pt modelId="{0551A190-4BA0-4D6D-9627-6629D8202C59}" type="sibTrans" cxnId="{9D1806AE-861B-4B24-9B8E-DFDDADFC591F}">
      <dgm:prSet/>
      <dgm:spPr/>
      <dgm:t>
        <a:bodyPr/>
        <a:lstStyle/>
        <a:p>
          <a:endParaRPr lang="nl-NL"/>
        </a:p>
      </dgm:t>
    </dgm:pt>
    <dgm:pt modelId="{B9179361-36A7-4674-86AE-5E0BF52C0C96}">
      <dgm:prSet phldrT="[Tekst]"/>
      <dgm:spPr/>
      <dgm:t>
        <a:bodyPr/>
        <a:lstStyle/>
        <a:p>
          <a:r>
            <a:rPr lang="nl-NL"/>
            <a:t>verwijzen</a:t>
          </a:r>
        </a:p>
        <a:p>
          <a:r>
            <a:rPr lang="nl-NL"/>
            <a:t>(specialist)</a:t>
          </a:r>
        </a:p>
      </dgm:t>
    </dgm:pt>
    <dgm:pt modelId="{E6314504-3144-48BA-BB8D-E382318E053A}" type="parTrans" cxnId="{6F190DD6-FB55-4CD5-98BE-0A231F40384B}">
      <dgm:prSet/>
      <dgm:spPr/>
      <dgm:t>
        <a:bodyPr/>
        <a:lstStyle/>
        <a:p>
          <a:endParaRPr lang="nl-NL"/>
        </a:p>
      </dgm:t>
    </dgm:pt>
    <dgm:pt modelId="{C133C39E-1754-4907-82D9-50AB87B89B21}" type="sibTrans" cxnId="{6F190DD6-FB55-4CD5-98BE-0A231F40384B}">
      <dgm:prSet/>
      <dgm:spPr/>
      <dgm:t>
        <a:bodyPr/>
        <a:lstStyle/>
        <a:p>
          <a:endParaRPr lang="nl-NL"/>
        </a:p>
      </dgm:t>
    </dgm:pt>
    <dgm:pt modelId="{0A9FF927-16EB-4F63-AE13-FCDFE0B55C9A}">
      <dgm:prSet phldrT="[Tekst]"/>
      <dgm:spPr/>
      <dgm:t>
        <a:bodyPr/>
        <a:lstStyle/>
        <a:p>
          <a:r>
            <a:rPr lang="nl-NL"/>
            <a:t>zelf handelen</a:t>
          </a:r>
        </a:p>
        <a:p>
          <a:r>
            <a:rPr lang="nl-NL"/>
            <a:t>(algemeen)</a:t>
          </a:r>
        </a:p>
      </dgm:t>
    </dgm:pt>
    <dgm:pt modelId="{941490DC-B53E-42BB-989C-2A9177CAB73B}" type="parTrans" cxnId="{E357D823-3FA6-4BB1-8161-6D0C1AC7C74D}">
      <dgm:prSet/>
      <dgm:spPr/>
      <dgm:t>
        <a:bodyPr/>
        <a:lstStyle/>
        <a:p>
          <a:endParaRPr lang="nl-NL"/>
        </a:p>
      </dgm:t>
    </dgm:pt>
    <dgm:pt modelId="{1251CEE1-C5BB-4C93-A27F-1320D237874C}" type="sibTrans" cxnId="{E357D823-3FA6-4BB1-8161-6D0C1AC7C74D}">
      <dgm:prSet/>
      <dgm:spPr/>
      <dgm:t>
        <a:bodyPr/>
        <a:lstStyle/>
        <a:p>
          <a:endParaRPr lang="nl-NL"/>
        </a:p>
      </dgm:t>
    </dgm:pt>
    <dgm:pt modelId="{5F0455A5-E45A-4A19-A06D-9402FB3A022D}" type="pres">
      <dgm:prSet presAssocID="{875F7B5C-838A-4211-AF34-4B007BA9A17F}" presName="composite" presStyleCnt="0">
        <dgm:presLayoutVars>
          <dgm:chMax val="1"/>
          <dgm:dir/>
          <dgm:resizeHandles val="exact"/>
        </dgm:presLayoutVars>
      </dgm:prSet>
      <dgm:spPr/>
    </dgm:pt>
    <dgm:pt modelId="{3E788BE3-A7DA-4B40-802A-69C6FE2E2D7E}" type="pres">
      <dgm:prSet presAssocID="{875F7B5C-838A-4211-AF34-4B007BA9A17F}" presName="radial" presStyleCnt="0">
        <dgm:presLayoutVars>
          <dgm:animLvl val="ctr"/>
        </dgm:presLayoutVars>
      </dgm:prSet>
      <dgm:spPr/>
    </dgm:pt>
    <dgm:pt modelId="{2F2AA198-8594-4AB2-A38F-EF8AE3BA2F18}" type="pres">
      <dgm:prSet presAssocID="{D5E8E885-E24B-499A-9904-2FD7F2E813EF}" presName="centerShape" presStyleLbl="vennNode1" presStyleIdx="0" presStyleCnt="5"/>
      <dgm:spPr/>
    </dgm:pt>
    <dgm:pt modelId="{252D7ED8-544D-4BD9-A6CE-B3230CB47A3B}" type="pres">
      <dgm:prSet presAssocID="{E1FE6D15-4503-4AA0-A57D-A0F65E452640}" presName="node" presStyleLbl="vennNode1" presStyleIdx="1" presStyleCnt="5" custRadScaleRad="90378" custRadScaleInc="-848">
        <dgm:presLayoutVars>
          <dgm:bulletEnabled val="1"/>
        </dgm:presLayoutVars>
      </dgm:prSet>
      <dgm:spPr/>
    </dgm:pt>
    <dgm:pt modelId="{B83C7461-D67E-4885-969A-95F64C824293}" type="pres">
      <dgm:prSet presAssocID="{3D99600B-E2D8-471A-A72E-7C53E4D2DD33}" presName="node" presStyleLbl="vennNode1" presStyleIdx="2" presStyleCnt="5" custRadScaleRad="91582" custRadScaleInc="837">
        <dgm:presLayoutVars>
          <dgm:bulletEnabled val="1"/>
        </dgm:presLayoutVars>
      </dgm:prSet>
      <dgm:spPr/>
    </dgm:pt>
    <dgm:pt modelId="{2920F143-9DFA-4145-B618-27539ADB64D6}" type="pres">
      <dgm:prSet presAssocID="{B9179361-36A7-4674-86AE-5E0BF52C0C96}" presName="node" presStyleLbl="vennNode1" presStyleIdx="3" presStyleCnt="5" custRadScaleRad="92781" custRadScaleInc="-413">
        <dgm:presLayoutVars>
          <dgm:bulletEnabled val="1"/>
        </dgm:presLayoutVars>
      </dgm:prSet>
      <dgm:spPr/>
    </dgm:pt>
    <dgm:pt modelId="{B8EA08CB-476F-4BD9-8D5C-176F8D65B7C6}" type="pres">
      <dgm:prSet presAssocID="{0A9FF927-16EB-4F63-AE13-FCDFE0B55C9A}" presName="node" presStyleLbl="vennNode1" presStyleIdx="4" presStyleCnt="5" custRadScaleRad="92780" custRadScaleInc="413">
        <dgm:presLayoutVars>
          <dgm:bulletEnabled val="1"/>
        </dgm:presLayoutVars>
      </dgm:prSet>
      <dgm:spPr/>
    </dgm:pt>
  </dgm:ptLst>
  <dgm:cxnLst>
    <dgm:cxn modelId="{E357D823-3FA6-4BB1-8161-6D0C1AC7C74D}" srcId="{D5E8E885-E24B-499A-9904-2FD7F2E813EF}" destId="{0A9FF927-16EB-4F63-AE13-FCDFE0B55C9A}" srcOrd="3" destOrd="0" parTransId="{941490DC-B53E-42BB-989C-2A9177CAB73B}" sibTransId="{1251CEE1-C5BB-4C93-A27F-1320D237874C}"/>
    <dgm:cxn modelId="{93B83A24-DF8E-4701-A269-9B5BC25BE827}" type="presOf" srcId="{3D99600B-E2D8-471A-A72E-7C53E4D2DD33}" destId="{B83C7461-D67E-4885-969A-95F64C824293}" srcOrd="0" destOrd="0" presId="urn:microsoft.com/office/officeart/2005/8/layout/radial3"/>
    <dgm:cxn modelId="{1FE25729-9D2A-4FA5-94A1-55212B2880EE}" srcId="{875F7B5C-838A-4211-AF34-4B007BA9A17F}" destId="{D5E8E885-E24B-499A-9904-2FD7F2E813EF}" srcOrd="0" destOrd="0" parTransId="{7DC8A79B-DD35-40F2-893C-63E90D09C87E}" sibTransId="{4448891A-0CC4-4D0A-8F27-D0BC93C76334}"/>
    <dgm:cxn modelId="{AE714F5B-C3CF-4B22-822C-E66DFCD4AFA0}" type="presOf" srcId="{875F7B5C-838A-4211-AF34-4B007BA9A17F}" destId="{5F0455A5-E45A-4A19-A06D-9402FB3A022D}" srcOrd="0" destOrd="0" presId="urn:microsoft.com/office/officeart/2005/8/layout/radial3"/>
    <dgm:cxn modelId="{66928843-5AAB-4CFD-9669-7E36D912D09D}" type="presOf" srcId="{0A9FF927-16EB-4F63-AE13-FCDFE0B55C9A}" destId="{B8EA08CB-476F-4BD9-8D5C-176F8D65B7C6}" srcOrd="0" destOrd="0" presId="urn:microsoft.com/office/officeart/2005/8/layout/radial3"/>
    <dgm:cxn modelId="{A222E672-A6B3-4E8D-B8AB-227CC495809E}" type="presOf" srcId="{B9179361-36A7-4674-86AE-5E0BF52C0C96}" destId="{2920F143-9DFA-4145-B618-27539ADB64D6}" srcOrd="0" destOrd="0" presId="urn:microsoft.com/office/officeart/2005/8/layout/radial3"/>
    <dgm:cxn modelId="{9D1806AE-861B-4B24-9B8E-DFDDADFC591F}" srcId="{D5E8E885-E24B-499A-9904-2FD7F2E813EF}" destId="{3D99600B-E2D8-471A-A72E-7C53E4D2DD33}" srcOrd="1" destOrd="0" parTransId="{64454241-89A7-4DA9-9668-CD7D025DC4B5}" sibTransId="{0551A190-4BA0-4D6D-9627-6629D8202C59}"/>
    <dgm:cxn modelId="{4428DEC1-3A70-4277-B066-6C6501B5845F}" srcId="{D5E8E885-E24B-499A-9904-2FD7F2E813EF}" destId="{E1FE6D15-4503-4AA0-A57D-A0F65E452640}" srcOrd="0" destOrd="0" parTransId="{64DC9537-7E28-48C2-B771-0FD0548A01EE}" sibTransId="{599229BD-C22A-4DE2-95F5-A7845E2562CD}"/>
    <dgm:cxn modelId="{6F190DD6-FB55-4CD5-98BE-0A231F40384B}" srcId="{D5E8E885-E24B-499A-9904-2FD7F2E813EF}" destId="{B9179361-36A7-4674-86AE-5E0BF52C0C96}" srcOrd="2" destOrd="0" parTransId="{E6314504-3144-48BA-BB8D-E382318E053A}" sibTransId="{C133C39E-1754-4907-82D9-50AB87B89B21}"/>
    <dgm:cxn modelId="{94F5E9E2-4D4C-4AB5-9811-1030FB030E8C}" type="presOf" srcId="{D5E8E885-E24B-499A-9904-2FD7F2E813EF}" destId="{2F2AA198-8594-4AB2-A38F-EF8AE3BA2F18}" srcOrd="0" destOrd="0" presId="urn:microsoft.com/office/officeart/2005/8/layout/radial3"/>
    <dgm:cxn modelId="{FD428FFC-CEF5-4CCB-84C6-1FEA5172B8C2}" type="presOf" srcId="{E1FE6D15-4503-4AA0-A57D-A0F65E452640}" destId="{252D7ED8-544D-4BD9-A6CE-B3230CB47A3B}" srcOrd="0" destOrd="0" presId="urn:microsoft.com/office/officeart/2005/8/layout/radial3"/>
    <dgm:cxn modelId="{E3D26632-91AA-41E9-B78F-E7F2110A0677}" type="presParOf" srcId="{5F0455A5-E45A-4A19-A06D-9402FB3A022D}" destId="{3E788BE3-A7DA-4B40-802A-69C6FE2E2D7E}" srcOrd="0" destOrd="0" presId="urn:microsoft.com/office/officeart/2005/8/layout/radial3"/>
    <dgm:cxn modelId="{6FA476C3-5BD2-4D26-8C34-6DF97A6D45B3}" type="presParOf" srcId="{3E788BE3-A7DA-4B40-802A-69C6FE2E2D7E}" destId="{2F2AA198-8594-4AB2-A38F-EF8AE3BA2F18}" srcOrd="0" destOrd="0" presId="urn:microsoft.com/office/officeart/2005/8/layout/radial3"/>
    <dgm:cxn modelId="{DEC23BEC-95E6-4EA2-97EB-9AF6BA5A6F23}" type="presParOf" srcId="{3E788BE3-A7DA-4B40-802A-69C6FE2E2D7E}" destId="{252D7ED8-544D-4BD9-A6CE-B3230CB47A3B}" srcOrd="1" destOrd="0" presId="urn:microsoft.com/office/officeart/2005/8/layout/radial3"/>
    <dgm:cxn modelId="{082B5FB5-956C-43F3-81B7-FCA8CAAC7C66}" type="presParOf" srcId="{3E788BE3-A7DA-4B40-802A-69C6FE2E2D7E}" destId="{B83C7461-D67E-4885-969A-95F64C824293}" srcOrd="2" destOrd="0" presId="urn:microsoft.com/office/officeart/2005/8/layout/radial3"/>
    <dgm:cxn modelId="{6AF1DC00-EF15-453D-8702-E5844A76C376}" type="presParOf" srcId="{3E788BE3-A7DA-4B40-802A-69C6FE2E2D7E}" destId="{2920F143-9DFA-4145-B618-27539ADB64D6}" srcOrd="3" destOrd="0" presId="urn:microsoft.com/office/officeart/2005/8/layout/radial3"/>
    <dgm:cxn modelId="{BE881295-10A5-4ECF-802A-1F6697A56D64}" type="presParOf" srcId="{3E788BE3-A7DA-4B40-802A-69C6FE2E2D7E}" destId="{B8EA08CB-476F-4BD9-8D5C-176F8D65B7C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AA198-8594-4AB2-A38F-EF8AE3BA2F18}">
      <dsp:nvSpPr>
        <dsp:cNvPr id="0" name=""/>
        <dsp:cNvSpPr/>
      </dsp:nvSpPr>
      <dsp:spPr>
        <a:xfrm>
          <a:off x="1917474" y="1050574"/>
          <a:ext cx="2617221" cy="26172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Empathie</a:t>
          </a:r>
        </a:p>
      </dsp:txBody>
      <dsp:txXfrm>
        <a:off x="2300757" y="1433857"/>
        <a:ext cx="1850655" cy="1850655"/>
      </dsp:txXfrm>
    </dsp:sp>
    <dsp:sp modelId="{252D7ED8-544D-4BD9-A6CE-B3230CB47A3B}">
      <dsp:nvSpPr>
        <dsp:cNvPr id="0" name=""/>
        <dsp:cNvSpPr/>
      </dsp:nvSpPr>
      <dsp:spPr>
        <a:xfrm>
          <a:off x="2551261" y="164602"/>
          <a:ext cx="1308610" cy="13086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Observeren</a:t>
          </a:r>
        </a:p>
      </dsp:txBody>
      <dsp:txXfrm>
        <a:off x="2742902" y="356243"/>
        <a:ext cx="925328" cy="925328"/>
      </dsp:txXfrm>
    </dsp:sp>
    <dsp:sp modelId="{B83C7461-D67E-4885-969A-95F64C824293}">
      <dsp:nvSpPr>
        <dsp:cNvPr id="0" name=""/>
        <dsp:cNvSpPr/>
      </dsp:nvSpPr>
      <dsp:spPr>
        <a:xfrm>
          <a:off x="4132580" y="1725402"/>
          <a:ext cx="1308610" cy="13086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signaleren </a:t>
          </a:r>
        </a:p>
      </dsp:txBody>
      <dsp:txXfrm>
        <a:off x="4324221" y="1917043"/>
        <a:ext cx="925328" cy="925328"/>
      </dsp:txXfrm>
    </dsp:sp>
    <dsp:sp modelId="{2920F143-9DFA-4145-B618-27539ADB64D6}">
      <dsp:nvSpPr>
        <dsp:cNvPr id="0" name=""/>
        <dsp:cNvSpPr/>
      </dsp:nvSpPr>
      <dsp:spPr>
        <a:xfrm>
          <a:off x="2582039" y="3286218"/>
          <a:ext cx="1308610" cy="13086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verwijzen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(specialist)</a:t>
          </a:r>
        </a:p>
      </dsp:txBody>
      <dsp:txXfrm>
        <a:off x="2773680" y="3477859"/>
        <a:ext cx="925328" cy="925328"/>
      </dsp:txXfrm>
    </dsp:sp>
    <dsp:sp modelId="{B8EA08CB-476F-4BD9-8D5C-176F8D65B7C6}">
      <dsp:nvSpPr>
        <dsp:cNvPr id="0" name=""/>
        <dsp:cNvSpPr/>
      </dsp:nvSpPr>
      <dsp:spPr>
        <a:xfrm>
          <a:off x="990459" y="1694621"/>
          <a:ext cx="1308610" cy="13086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zelf handelen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(algemeen)</a:t>
          </a:r>
        </a:p>
      </dsp:txBody>
      <dsp:txXfrm>
        <a:off x="1182100" y="1886262"/>
        <a:ext cx="925328" cy="925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11BD51B-9B4A-474A-A8D8-575148340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D92126-41BB-EC42-AE3C-9CB21C0C91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/>
            </a:lvl1pPr>
          </a:lstStyle>
          <a:p>
            <a:fld id="{355E0D2E-4954-C64E-9EC6-04ACCDAD6A36}" type="datetimeFigureOut">
              <a:rPr lang="nl-NL" smtClean="0"/>
              <a:t>15-1-2025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03673C-3E57-614A-9B44-5188DE63F4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62D1D3-1563-2A47-83EC-2E18C7ADDE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r">
              <a:defRPr sz="1200"/>
            </a:lvl1pPr>
          </a:lstStyle>
          <a:p>
            <a:fld id="{6D63D642-C99C-5341-9E7B-3B624FE05C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597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/>
            </a:lvl1pPr>
          </a:lstStyle>
          <a:p>
            <a:fld id="{191A6A29-6070-5649-A47C-D3E594593656}" type="datetimeFigureOut">
              <a:rPr lang="nl-NL" smtClean="0"/>
              <a:t>15-1-2025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85" tIns="44892" rIns="89785" bIns="44892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89785" tIns="44892" rIns="89785" bIns="44892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r">
              <a:defRPr sz="1200"/>
            </a:lvl1pPr>
          </a:lstStyle>
          <a:p>
            <a:fld id="{04C58B02-4833-EF4E-BD1F-B406F1D071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20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86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0CB97-9266-5643-DF4D-F8C98FE3F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F81A96A-555E-EBAD-991A-EE2C58423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9E5016-4F0D-BD8E-2325-4274DA16C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1C6DDF-E3AF-FA59-6D65-DD69E3217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187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8E8CD-5DA1-F169-C1CF-129DF1C6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D6F6672-3663-DC3A-1A24-2B4983BB6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9E980E-9865-4CD1-DD33-D8A027282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B4871B-2514-6E9A-DAF8-84CCC02A4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88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D6E37-B837-7951-802E-F5AC89EA6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E0BF06-97C4-4D1A-A081-08531AB4D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51E093-EF51-666F-F8F1-9785E7F9D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9B9512-E48E-B0A0-1460-CA962DDEF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335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975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44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71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857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04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26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71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4E7C-4A8D-1356-8A7A-1CA4A398C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D1B2DA-A4B5-B9FE-A96C-6E7F89858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1FB393-485B-D89F-5575-0FECDFB01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80F95B-3A03-38BA-3B8D-8FCD37BD5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88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8654E-E884-BE53-7DCA-C9D6855DC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BEB555-746D-218C-3D81-C06202C3E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E5AD351-C43D-61C0-5817-1AA7E1133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E5E380-EBCD-F008-7605-1B1591D89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4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81978-2F8D-265C-A6C4-82CED670B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4F62E5-6F02-524D-6EDB-A05191A7A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CFF9F1-41B3-65F0-D5FC-3922A2457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C55273-EFF0-3492-D2B0-2DFF76AE3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0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65DCA-7B0A-F04D-BC46-77DFB7320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en-NL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F4A2CDF-03FD-D542-A551-6D17682E24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429000"/>
            <a:ext cx="11980506" cy="3429001"/>
          </a:xfrm>
          <a:gradFill>
            <a:gsLst>
              <a:gs pos="87988">
                <a:srgbClr val="0D0D0D">
                  <a:alpha val="37000"/>
                </a:srgbClr>
              </a:gs>
              <a:gs pos="74000">
                <a:srgbClr val="0D0D0D">
                  <a:alpha val="57000"/>
                </a:srgbClr>
              </a:gs>
              <a:gs pos="0">
                <a:schemeClr val="tx1">
                  <a:lumMod val="95000"/>
                  <a:lumOff val="5000"/>
                  <a:alpha val="77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</a:gradFill>
        </p:spPr>
        <p:txBody>
          <a:bodyPr/>
          <a:lstStyle>
            <a:lvl1pPr>
              <a:defRPr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D8F312-36A4-B340-AB82-AAFEB6A9A1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266" y="6138367"/>
            <a:ext cx="292844" cy="40789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6382E48-94CF-0E4E-8E16-C7EF117A7D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7587828" y="2253830"/>
            <a:ext cx="6858000" cy="2350343"/>
          </a:xfrm>
          <a:blipFill>
            <a:blip r:embed="rId3"/>
            <a:stretch>
              <a:fillRect l="-4489" t="-86244" r="-7605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C8BEB4-EDF3-0642-87EC-CE4912E4D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7847" y="4383720"/>
            <a:ext cx="9144000" cy="751261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FCF9C2-77FB-B947-AEF6-5E0561BDC3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7847" y="3486397"/>
            <a:ext cx="9144000" cy="665163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te bewerken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457C0715-3DD3-1742-B0AD-BF9E09633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88" y="3700521"/>
            <a:ext cx="14400" cy="2160000"/>
          </a:xfrm>
          <a:solidFill>
            <a:srgbClr val="CCCCCC"/>
          </a:solidFill>
        </p:spPr>
        <p:txBody>
          <a:bodyPr>
            <a:normAutofit/>
          </a:bodyPr>
          <a:lstStyle>
            <a:lvl1pPr>
              <a:defRPr sz="800"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7926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altern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5">
            <a:extLst>
              <a:ext uri="{FF2B5EF4-FFF2-40B4-BE49-F238E27FC236}">
                <a16:creationId xmlns:a16="http://schemas.microsoft.com/office/drawing/2014/main" id="{99C1ABF2-82B1-DC49-896A-7AEE9F5071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EFF2F3-05AE-4341-92B2-B0FFB5BA36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266" y="6138367"/>
            <a:ext cx="292844" cy="40789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3C39CE-C0ED-CD43-B7CC-F896BECA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437826"/>
            <a:ext cx="11173072" cy="61148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E384B527-106C-2748-98D9-6B93460F7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NL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28552A97-05C5-0141-A9BC-3202D741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538976"/>
            <a:ext cx="111730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AA22208F-C1C8-D04E-A73C-EFDB0C21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177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94AF9-AC7D-EB40-87E6-FEAA0BA9D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0C4CCE-EFD6-DB4B-A512-DE437509FF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1EFE26-003D-DB4E-956E-6CB65AED5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95B6717-E1F5-7D4B-82C9-051E086950A0}"/>
              </a:ext>
            </a:extLst>
          </p:cNvPr>
          <p:cNvCxnSpPr>
            <a:cxnSpLocks/>
          </p:cNvCxnSpPr>
          <p:nvPr userDrawn="1"/>
        </p:nvCxnSpPr>
        <p:spPr>
          <a:xfrm flipV="1">
            <a:off x="653677" y="1542197"/>
            <a:ext cx="0" cy="4318324"/>
          </a:xfrm>
          <a:prstGeom prst="line">
            <a:avLst/>
          </a:prstGeom>
          <a:ln w="190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26F6097-74C1-F24E-946F-99D3A32ABD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9324" y="1541463"/>
            <a:ext cx="10404465" cy="4348851"/>
          </a:xfrm>
        </p:spPr>
        <p:txBody>
          <a:bodyPr/>
          <a:lstStyle>
            <a:lvl1pPr marL="457200" indent="-457200">
              <a:buClr>
                <a:srgbClr val="962C37"/>
              </a:buClr>
              <a:buFont typeface="+mj-lt"/>
              <a:buAutoNum type="arabicPeriod"/>
              <a:defRPr b="0">
                <a:solidFill>
                  <a:srgbClr val="33333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5166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B64BB2C-6C98-B84B-9138-A66531BF3E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E7B7896-3B5C-364C-8FD3-66CA4C0C1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7847" y="4399214"/>
            <a:ext cx="9144000" cy="751261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72F9E4C4-F0AE-CE4E-87DB-B755F78BA7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7847" y="3501891"/>
            <a:ext cx="9144000" cy="665163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te bewerken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F4AE215F-47CB-9B46-AA7C-A2EDE87AA064}"/>
              </a:ext>
            </a:extLst>
          </p:cNvPr>
          <p:cNvGrpSpPr/>
          <p:nvPr userDrawn="1"/>
        </p:nvGrpSpPr>
        <p:grpSpPr>
          <a:xfrm>
            <a:off x="505311" y="3700521"/>
            <a:ext cx="290754" cy="2845739"/>
            <a:chOff x="505311" y="3545541"/>
            <a:chExt cx="290754" cy="284573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D15605A-A38B-1642-B1B9-FDDC32B55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505311" y="5983387"/>
              <a:ext cx="290754" cy="407893"/>
            </a:xfrm>
            <a:prstGeom prst="rect">
              <a:avLst/>
            </a:prstGeom>
          </p:spPr>
        </p:pic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CC8E339B-EE3B-6F44-8C97-392B8E2AD4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3677" y="3545541"/>
              <a:ext cx="0" cy="2160000"/>
            </a:xfrm>
            <a:prstGeom prst="line">
              <a:avLst/>
            </a:prstGeom>
            <a:ln w="1905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Afbeelding 11" descr="Afbeelding met silhouet&#10;&#10;Automatisch gegenereerde beschrijving">
            <a:extLst>
              <a:ext uri="{FF2B5EF4-FFF2-40B4-BE49-F238E27FC236}">
                <a16:creationId xmlns:a16="http://schemas.microsoft.com/office/drawing/2014/main" id="{F1C54303-0580-7149-85E0-1AD184194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75" t="47920" r="7746"/>
          <a:stretch/>
        </p:blipFill>
        <p:spPr>
          <a:xfrm rot="5400000">
            <a:off x="7555222" y="2221231"/>
            <a:ext cx="6858005" cy="24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C39CE-C0ED-CD43-B7CC-F896BECA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437826"/>
            <a:ext cx="11173072" cy="611485"/>
          </a:xfrm>
        </p:spPr>
        <p:txBody>
          <a:bodyPr anchor="t"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12" name="Afbeelding 11" descr="Afbeelding met silhouet&#10;&#10;Automatisch gegenereerde beschrijving">
            <a:extLst>
              <a:ext uri="{FF2B5EF4-FFF2-40B4-BE49-F238E27FC236}">
                <a16:creationId xmlns:a16="http://schemas.microsoft.com/office/drawing/2014/main" id="{AE4D4DD0-6292-524A-9740-78F147A7E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 rot="20933370">
            <a:off x="8128536" y="2965123"/>
            <a:ext cx="5488709" cy="32580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87743B4-4056-224A-8CB1-F27FBFBBA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539801" y="3270119"/>
            <a:ext cx="4645209" cy="2853213"/>
          </a:xfrm>
          <a:prstGeom prst="rect">
            <a:avLst/>
          </a:prstGeom>
        </p:spPr>
      </p:pic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E384B527-106C-2748-98D9-6B93460F7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28552A97-05C5-0141-A9BC-3202D741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538976"/>
            <a:ext cx="11173073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AA22208F-C1C8-D04E-A73C-EFDB0C21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875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C39CE-C0ED-CD43-B7CC-F896BECA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437826"/>
            <a:ext cx="11173072" cy="611485"/>
          </a:xfrm>
        </p:spPr>
        <p:txBody>
          <a:bodyPr anchor="t"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12" name="Afbeelding 11" descr="Afbeelding met silhouet&#10;&#10;Automatisch gegenereerde beschrijving">
            <a:extLst>
              <a:ext uri="{FF2B5EF4-FFF2-40B4-BE49-F238E27FC236}">
                <a16:creationId xmlns:a16="http://schemas.microsoft.com/office/drawing/2014/main" id="{AE4D4DD0-6292-524A-9740-78F147A7E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 rot="5400000">
            <a:off x="7442737" y="-411401"/>
            <a:ext cx="5488709" cy="32580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87743B4-4056-224A-8CB1-F27FBFBBA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 rot="6066630">
            <a:off x="7854002" y="-106405"/>
            <a:ext cx="4645209" cy="2853213"/>
          </a:xfrm>
          <a:prstGeom prst="rect">
            <a:avLst/>
          </a:prstGeom>
        </p:spPr>
      </p:pic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E384B527-106C-2748-98D9-6B93460F7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28552A97-05C5-0141-A9BC-3202D741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538976"/>
            <a:ext cx="11173073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AA22208F-C1C8-D04E-A73C-EFDB0C21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792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C39CE-C0ED-CD43-B7CC-F896BECA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437826"/>
            <a:ext cx="11173072" cy="611485"/>
          </a:xfrm>
        </p:spPr>
        <p:txBody>
          <a:bodyPr anchor="t"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12" name="Afbeelding 11" descr="Afbeelding met silhouet&#10;&#10;Automatisch gegenereerde beschrijving">
            <a:extLst>
              <a:ext uri="{FF2B5EF4-FFF2-40B4-BE49-F238E27FC236}">
                <a16:creationId xmlns:a16="http://schemas.microsoft.com/office/drawing/2014/main" id="{AE4D4DD0-6292-524A-9740-78F147A7E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 rot="8730185">
            <a:off x="6619401" y="4187288"/>
            <a:ext cx="5488709" cy="32580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87743B4-4056-224A-8CB1-F27FBFBBA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 rot="9396815">
            <a:off x="7030666" y="4492284"/>
            <a:ext cx="4645209" cy="2853213"/>
          </a:xfrm>
          <a:prstGeom prst="rect">
            <a:avLst/>
          </a:prstGeom>
        </p:spPr>
      </p:pic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E384B527-106C-2748-98D9-6B93460F7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28552A97-05C5-0141-A9BC-3202D741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538976"/>
            <a:ext cx="11173073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AA22208F-C1C8-D04E-A73C-EFDB0C21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140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4B2BA7-E3CF-4B4C-82F8-6B55B769E4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0588" y="0"/>
            <a:ext cx="49514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2217BF-5D43-2644-99DB-984BFF7FEA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3216961" y="1228068"/>
            <a:ext cx="6857998" cy="4401866"/>
          </a:xfrm>
          <a:blipFill>
            <a:blip r:embed="rId2"/>
            <a:stretch>
              <a:fillRect l="-3648" r="-729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62ADF1CE-D3A2-824D-A47C-419D294CCA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B82816E1-DDA6-CC45-B97D-6F3E9C9CB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C67E90-882D-8745-9B23-5157FB7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538976"/>
            <a:ext cx="6735985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8336352-ED1F-D240-B58E-1F543C9D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437826"/>
            <a:ext cx="6735984" cy="611485"/>
          </a:xfrm>
        </p:spPr>
        <p:txBody>
          <a:bodyPr anchor="t"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261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E857870-59A4-8E41-8B53-A936B1A7CE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86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6F556AA-9671-F44C-8A7A-8A6B1ED730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266" y="6138367"/>
            <a:ext cx="292844" cy="40789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4B2BA7-E3CF-4B4C-82F8-6B55B769E4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5363" y="0"/>
            <a:ext cx="6086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2217BF-5D43-2644-99DB-984BFF7FEA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4523429" y="-774726"/>
            <a:ext cx="2852409" cy="4401866"/>
          </a:xfrm>
          <a:blipFill>
            <a:blip r:embed="rId3"/>
            <a:stretch>
              <a:fillRect l="-127026" r="-39712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62ADF1CE-D3A2-824D-A47C-419D294CCA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B82816E1-DDA6-CC45-B97D-6F3E9C9CB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8209191-5C52-174B-8558-4871276DCD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 flipH="1">
            <a:off x="3996678" y="2411374"/>
            <a:ext cx="4491381" cy="4401866"/>
          </a:xfrm>
          <a:blipFill>
            <a:blip r:embed="rId3"/>
            <a:stretch>
              <a:fillRect l="-69401" r="-1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6088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E857870-59A4-8E41-8B53-A936B1A7CE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6F556AA-9671-F44C-8A7A-8A6B1ED730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266" y="6138367"/>
            <a:ext cx="292844" cy="40789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62ADF1CE-D3A2-824D-A47C-419D294CCA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B82816E1-DDA6-CC45-B97D-6F3E9C9CB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39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03B5C5B-9826-D648-A03F-49D02B5F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365126"/>
            <a:ext cx="10849535" cy="80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AB95B1-1248-D941-B4A0-F7068175D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265" y="14792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BA54203C-1867-2D49-B363-28E7BD599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7561" y="6140557"/>
            <a:ext cx="4073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nl-NL" b="1" dirty="0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b="1" dirty="0" err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AE4F23B-9EC2-0146-BEC4-02ADA7BE02EC}"/>
              </a:ext>
            </a:extLst>
          </p:cNvPr>
          <p:cNvSpPr txBox="1">
            <a:spLocks/>
          </p:cNvSpPr>
          <p:nvPr userDrawn="1"/>
        </p:nvSpPr>
        <p:spPr>
          <a:xfrm>
            <a:off x="504266" y="6138367"/>
            <a:ext cx="292844" cy="407893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333">
                    <a:alpha val="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</a:t>
            </a:r>
            <a:endParaRPr lang="en-NL" dirty="0"/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A065CA0A-DD28-3048-B76A-72BE80EA2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269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0" r:id="rId4"/>
    <p:sldLayoutId id="2147483657" r:id="rId5"/>
    <p:sldLayoutId id="2147483658" r:id="rId6"/>
    <p:sldLayoutId id="2147483653" r:id="rId7"/>
    <p:sldLayoutId id="2147483655" r:id="rId8"/>
    <p:sldLayoutId id="2147483656" r:id="rId9"/>
    <p:sldLayoutId id="214748365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124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ijnwaerdenborch.nl/holten/inf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hyperlink" Target="mailto:Snk@waerdenborch.nl" TargetMode="External"/><Relationship Id="rId4" Type="http://schemas.openxmlformats.org/officeDocument/2006/relationships/hyperlink" Target="https://mijnwaerdenborch.nl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coo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C4BA26CA-49B9-2E40-9DCC-7258F5883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173" r="4173"/>
          <a:stretch>
            <a:fillRect/>
          </a:stretch>
        </p:blipFill>
        <p:spPr>
          <a:xfrm>
            <a:off x="0" y="2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54DE6-8C13-E447-8973-5AC99FABD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429001"/>
            <a:ext cx="11980506" cy="3429001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6C013-0D5F-2C49-B627-1D07486DF6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091B9-6035-5B42-8DFD-90902D43E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A9CDD6-3CDC-F844-88E0-51EE3BD8E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3747" y="5794999"/>
            <a:ext cx="9144000" cy="751261"/>
          </a:xfrm>
        </p:spPr>
        <p:txBody>
          <a:bodyPr/>
          <a:lstStyle/>
          <a:p>
            <a:r>
              <a:rPr lang="en-NL" dirty="0"/>
              <a:t>De Waerdenborch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804C10D-8C3F-6740-9E6A-CAA2B6A99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10" y="3698471"/>
            <a:ext cx="9144000" cy="665163"/>
          </a:xfrm>
        </p:spPr>
        <p:txBody>
          <a:bodyPr/>
          <a:lstStyle/>
          <a:p>
            <a:r>
              <a:rPr lang="nl-NL" dirty="0"/>
              <a:t>Informatie avond ouders groep 8 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DFEC6E-025E-5F47-A671-D184EFAD64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540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60D27-7BE6-6B81-2860-154B5019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2B518-04E1-CFEF-D844-9F2B8B577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CDEC6-E04D-1CD0-BD08-BCCCDC1C9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74793C4-28B6-F7A2-02B4-A3659832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Coachpunt	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CC4A4C-9A36-D1FB-6F7A-F9C333AE5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2000" dirty="0"/>
              <a:t>Een voorziening gericht op het bieden van </a:t>
            </a:r>
            <a:r>
              <a:rPr lang="nl-NL" sz="2000" dirty="0">
                <a:solidFill>
                  <a:srgbClr val="962C37"/>
                </a:solidFill>
              </a:rPr>
              <a:t>begeleiding en onderwijs </a:t>
            </a:r>
          </a:p>
          <a:p>
            <a:pPr marL="0" indent="0" algn="ctr">
              <a:buNone/>
            </a:pPr>
            <a:r>
              <a:rPr lang="nl-NL" sz="2000" dirty="0"/>
              <a:t>die ondersteunend is aan reguliere lessen.</a:t>
            </a:r>
          </a:p>
          <a:p>
            <a:pPr marL="342900" indent="-342900" algn="ctr">
              <a:buFontTx/>
              <a:buChar char="-"/>
            </a:pPr>
            <a:endParaRPr lang="nl-NL" sz="1800" dirty="0"/>
          </a:p>
          <a:p>
            <a:pPr marL="342900" indent="-342900" algn="ctr">
              <a:buFontTx/>
              <a:buChar char="-"/>
            </a:pPr>
            <a:r>
              <a:rPr lang="nl-NL" dirty="0"/>
              <a:t>Preventief</a:t>
            </a:r>
          </a:p>
          <a:p>
            <a:pPr marL="0" indent="0" algn="ctr">
              <a:buNone/>
            </a:pPr>
            <a:r>
              <a:rPr lang="nl-NL" sz="1800" dirty="0"/>
              <a:t>- </a:t>
            </a:r>
            <a:r>
              <a:rPr lang="nl-NL" dirty="0"/>
              <a:t>G</a:t>
            </a:r>
            <a:r>
              <a:rPr lang="nl-NL" sz="1800" dirty="0"/>
              <a:t>ericht op terugkeer in </a:t>
            </a:r>
            <a:r>
              <a:rPr lang="nl-NL" dirty="0"/>
              <a:t>de klas</a:t>
            </a:r>
          </a:p>
          <a:p>
            <a:pPr marL="0" indent="0" algn="ctr">
              <a:buNone/>
            </a:pPr>
            <a:r>
              <a:rPr lang="nl-NL" dirty="0"/>
              <a:t>- Time-out</a:t>
            </a:r>
          </a:p>
          <a:p>
            <a:pPr marL="0" indent="0" algn="ctr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9" name="Picture 2" descr="Remedial teaching | Spring! Coaching &amp; Training">
            <a:extLst>
              <a:ext uri="{FF2B5EF4-FFF2-40B4-BE49-F238E27FC236}">
                <a16:creationId xmlns:a16="http://schemas.microsoft.com/office/drawing/2014/main" id="{03B571B1-BC28-40EA-5093-EFE7244EC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4" y="3807292"/>
            <a:ext cx="3180496" cy="23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3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C4811-CC1A-638A-C74A-DF53D4F5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1CB8-F8AD-6983-96DA-49CF4A86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Taalcoach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6AE8D-FA0B-B57B-08BA-FC43C48CFB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BE373-AC13-240E-436A-E98C1BF1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175330"/>
            <a:ext cx="11173073" cy="4714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  <a:latin typeface="Verdana"/>
                <a:ea typeface="Verdana"/>
              </a:rPr>
              <a:t>Onze taalcoaches ondersteunen leerlingen 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  <a:latin typeface="Verdana"/>
                <a:ea typeface="Verdana"/>
              </a:rPr>
              <a:t>met specifieke onderwijsbehoeften </a:t>
            </a:r>
            <a:r>
              <a:rPr lang="nl-NL" sz="2000" dirty="0">
                <a:solidFill>
                  <a:srgbClr val="962C37"/>
                </a:solidFill>
                <a:latin typeface="Verdana"/>
                <a:ea typeface="Verdana"/>
              </a:rPr>
              <a:t>op het gebied van taal</a:t>
            </a:r>
            <a:r>
              <a:rPr lang="nl-NL" sz="2000" dirty="0">
                <a:solidFill>
                  <a:schemeClr val="tx1"/>
                </a:solidFill>
                <a:latin typeface="Verdana"/>
                <a:ea typeface="Verdana"/>
              </a:rPr>
              <a:t>.</a:t>
            </a:r>
          </a:p>
          <a:p>
            <a:pPr marL="0" indent="0" algn="ctr">
              <a:buNone/>
            </a:pPr>
            <a:endParaRPr lang="nl-NL" sz="2000" dirty="0">
              <a:solidFill>
                <a:schemeClr val="tx1"/>
              </a:solidFill>
              <a:latin typeface="Verdana"/>
              <a:ea typeface="Verdana"/>
            </a:endParaRPr>
          </a:p>
          <a:p>
            <a:pPr algn="ctr">
              <a:buFontTx/>
              <a:buChar char="-"/>
            </a:pPr>
            <a:r>
              <a:rPr lang="nl-NL" dirty="0">
                <a:solidFill>
                  <a:schemeClr val="tx1"/>
                </a:solidFill>
                <a:latin typeface="Verdana"/>
                <a:ea typeface="Verdana"/>
              </a:rPr>
              <a:t>Dyslexie</a:t>
            </a:r>
          </a:p>
          <a:p>
            <a:pPr algn="ctr">
              <a:buFontTx/>
              <a:buChar char="-"/>
            </a:pPr>
            <a:r>
              <a:rPr lang="nl-NL" dirty="0">
                <a:solidFill>
                  <a:schemeClr val="tx1"/>
                </a:solidFill>
                <a:latin typeface="Verdana"/>
                <a:ea typeface="Verdana"/>
              </a:rPr>
              <a:t>NT2</a:t>
            </a:r>
            <a:endParaRPr lang="nl-NL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nl-NL" sz="2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51494-992D-5E73-9608-1262B1A56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7" name="Picture 2" descr="Bezoek aan Nederlandse scholen in het buitenland/NT2 instituten">
            <a:extLst>
              <a:ext uri="{FF2B5EF4-FFF2-40B4-BE49-F238E27FC236}">
                <a16:creationId xmlns:a16="http://schemas.microsoft.com/office/drawing/2014/main" id="{BEFC5C52-699E-14E4-05B9-D140E8105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"/>
          <a:stretch/>
        </p:blipFill>
        <p:spPr bwMode="auto">
          <a:xfrm rot="16200000">
            <a:off x="831695" y="3209051"/>
            <a:ext cx="2649140" cy="27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6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9FF80-021C-A6E0-9F05-FA529B65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61F80-0FF6-E6C7-3124-C1374603C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7CB64-224E-1A52-B3F3-166D60AB58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D9E5E55-2783-8DE2-99DC-05D7A06E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Bureau </a:t>
            </a:r>
            <a:r>
              <a:rPr lang="nl-NL" dirty="0" err="1"/>
              <a:t>Leerlingzaken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43E91E-2760-7773-5D09-2E3D74AED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2000" dirty="0"/>
              <a:t>Het Bureau </a:t>
            </a:r>
            <a:r>
              <a:rPr lang="nl-NL" sz="2000" dirty="0" err="1"/>
              <a:t>Leerlingzaken</a:t>
            </a:r>
            <a:r>
              <a:rPr lang="nl-NL" sz="2000" dirty="0"/>
              <a:t> (BLZ) </a:t>
            </a:r>
          </a:p>
          <a:p>
            <a:pPr marL="0" indent="0" algn="ctr">
              <a:buNone/>
            </a:pPr>
            <a:r>
              <a:rPr lang="nl-NL" sz="2000" dirty="0"/>
              <a:t>houdt zich bezig met de 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rgbClr val="962C37"/>
                </a:solidFill>
              </a:rPr>
              <a:t>schoolaanwezigheid</a:t>
            </a:r>
            <a:r>
              <a:rPr lang="nl-NL" sz="2000" dirty="0"/>
              <a:t> van leerlingen. </a:t>
            </a:r>
            <a:endParaRPr lang="nl-NL" sz="2000" spc="300" dirty="0"/>
          </a:p>
          <a:p>
            <a:pPr marL="0" indent="0" algn="ctr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FDAD8C9-88C6-8059-F02C-FAE150CA9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0" y="3000405"/>
            <a:ext cx="1934139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27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BCBEB9-DFF6-C24A-B567-22A914D860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7C4D7-7348-504D-9D9E-4704F22C91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0585D-40CD-BF47-9ACF-0B1E2E069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CC032B5-7FC9-4F08-B3CB-BC0359E10221}"/>
              </a:ext>
            </a:extLst>
          </p:cNvPr>
          <p:cNvSpPr txBox="1"/>
          <p:nvPr/>
        </p:nvSpPr>
        <p:spPr>
          <a:xfrm>
            <a:off x="431515" y="205483"/>
            <a:ext cx="54966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Vragen?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De informatie van deze avond is terug te vinden op:</a:t>
            </a:r>
          </a:p>
          <a:p>
            <a:pPr algn="ctr"/>
            <a:r>
              <a:rPr lang="nl-NL" b="1" dirty="0">
                <a:hlinkClick r:id="rId3"/>
              </a:rPr>
              <a:t>https://mijnwaerdenborch.nl/holten/info</a:t>
            </a:r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Alle informatie voor groep 7/8 leerlingen: </a:t>
            </a:r>
            <a:r>
              <a:rPr lang="nl-NL" b="1" dirty="0">
                <a:hlinkClick r:id="rId4"/>
              </a:rPr>
              <a:t>https://mijnwaerdenborch.nl</a:t>
            </a:r>
            <a:r>
              <a:rPr lang="nl-NL" b="1" dirty="0"/>
              <a:t>  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Algemene telefoonnummer: </a:t>
            </a:r>
          </a:p>
          <a:p>
            <a:pPr algn="ctr"/>
            <a:r>
              <a:rPr lang="nl-NL" dirty="0"/>
              <a:t>0548-378383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Wilt u persoonlijk contact of heeft u nog andere vragen? </a:t>
            </a:r>
          </a:p>
          <a:p>
            <a:pPr algn="ctr"/>
            <a:r>
              <a:rPr lang="nl-NL" dirty="0"/>
              <a:t>Mail naar: </a:t>
            </a:r>
          </a:p>
          <a:p>
            <a:pPr algn="ctr"/>
            <a:r>
              <a:rPr lang="nl-NL" dirty="0">
                <a:hlinkClick r:id="rId5"/>
              </a:rPr>
              <a:t>Snk@waerdenborch.nl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(Alieke Stroink)</a:t>
            </a:r>
          </a:p>
          <a:p>
            <a:pPr algn="ctr"/>
            <a:endParaRPr lang="nl-NL" b="1" u="sng" dirty="0"/>
          </a:p>
        </p:txBody>
      </p:sp>
      <p:pic>
        <p:nvPicPr>
          <p:cNvPr id="8" name="Tijdelijke aanduiding voor afbeelding 7" descr="Afbeelding met persoon, venster, jongen, outdoor-object&#10;&#10;Automatisch gegenereerde beschrijving">
            <a:extLst>
              <a:ext uri="{FF2B5EF4-FFF2-40B4-BE49-F238E27FC236}">
                <a16:creationId xmlns:a16="http://schemas.microsoft.com/office/drawing/2014/main" id="{A1A074DC-92BC-4E2C-BC8F-C40624F762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0414" r="20414"/>
          <a:stretch>
            <a:fillRect/>
          </a:stretch>
        </p:blipFill>
        <p:spPr>
          <a:xfrm>
            <a:off x="6096000" y="0"/>
            <a:ext cx="6086637" cy="6858000"/>
          </a:xfrm>
        </p:spPr>
      </p:pic>
    </p:spTree>
    <p:extLst>
      <p:ext uri="{BB962C8B-B14F-4D97-AF65-F5344CB8AC3E}">
        <p14:creationId xmlns:p14="http://schemas.microsoft.com/office/powerpoint/2010/main" val="101538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07B4-E69E-D745-BF6F-3BAF318A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Onderwerpen en tijden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5A24B-49AC-6C48-9E72-AEAC24B76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 dirty="0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Waerdenborch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BF4B-95FA-864A-B64C-D62FDD3AB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95" y="1783403"/>
            <a:ext cx="11173073" cy="4351338"/>
          </a:xfrm>
        </p:spPr>
        <p:txBody>
          <a:bodyPr>
            <a:normAutofit/>
          </a:bodyPr>
          <a:lstStyle/>
          <a:p>
            <a:pPr lvl="1">
              <a:lnSpc>
                <a:spcPct val="107000"/>
              </a:lnSpc>
            </a:pPr>
            <a:r>
              <a:rPr lang="nl-NL" dirty="0"/>
              <a:t>Ondersteuning Specifieke zorg en mentoraat Lokaal: D1.09</a:t>
            </a:r>
          </a:p>
          <a:p>
            <a:pPr lvl="1">
              <a:lnSpc>
                <a:spcPct val="107000"/>
              </a:lnSpc>
            </a:pPr>
            <a:r>
              <a:rPr lang="nl-NL" dirty="0"/>
              <a:t>Brugklas havo/vwo en vwo: Kuil </a:t>
            </a:r>
          </a:p>
          <a:p>
            <a:pPr lvl="1">
              <a:lnSpc>
                <a:spcPct val="107000"/>
              </a:lnSpc>
            </a:pPr>
            <a:r>
              <a:rPr lang="nl-NL" dirty="0" err="1"/>
              <a:t>Technasium</a:t>
            </a:r>
            <a:r>
              <a:rPr lang="nl-NL" dirty="0"/>
              <a:t>: Atrium  C.015</a:t>
            </a:r>
          </a:p>
          <a:p>
            <a:pPr lvl="1">
              <a:lnSpc>
                <a:spcPct val="107000"/>
              </a:lnSpc>
            </a:pPr>
            <a:r>
              <a:rPr lang="nl-NL" dirty="0"/>
              <a:t>Vmbo onderbouw en leerpleinen Lokaal: D1.17</a:t>
            </a:r>
          </a:p>
          <a:p>
            <a:pPr lvl="1">
              <a:lnSpc>
                <a:spcPct val="107000"/>
              </a:lnSpc>
            </a:pPr>
            <a:r>
              <a:rPr lang="nl-NL" dirty="0"/>
              <a:t>Vmbo bovenbouw Lokaal: D1.01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nl-NL" dirty="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nl-NL" dirty="0">
                <a:effectLst/>
                <a:cs typeface="Times New Roman" panose="02020603050405020304" pitchFamily="18" charset="0"/>
              </a:rPr>
              <a:t>Presentatierondes </a:t>
            </a:r>
          </a:p>
          <a:p>
            <a:pPr lvl="1">
              <a:lnSpc>
                <a:spcPct val="107000"/>
              </a:lnSpc>
            </a:pPr>
            <a:r>
              <a:rPr lang="nl-NL" dirty="0">
                <a:cs typeface="Times New Roman" panose="02020603050405020304" pitchFamily="18" charset="0"/>
              </a:rPr>
              <a:t>19.50-20.10</a:t>
            </a:r>
          </a:p>
          <a:p>
            <a:pPr lvl="1">
              <a:lnSpc>
                <a:spcPct val="107000"/>
              </a:lnSpc>
            </a:pPr>
            <a:r>
              <a:rPr lang="nl-NL" dirty="0">
                <a:cs typeface="Times New Roman" panose="02020603050405020304" pitchFamily="18" charset="0"/>
              </a:rPr>
              <a:t>20.15-20.35</a:t>
            </a:r>
          </a:p>
          <a:p>
            <a:pPr lvl="1">
              <a:lnSpc>
                <a:spcPct val="107000"/>
              </a:lnSpc>
            </a:pPr>
            <a:r>
              <a:rPr lang="nl-NL" dirty="0">
                <a:cs typeface="Times New Roman" panose="02020603050405020304" pitchFamily="18" charset="0"/>
              </a:rPr>
              <a:t>20.40-21.00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nl-NL" dirty="0">
              <a:effectLst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AutoNum type="arabicPeriod"/>
            </a:pPr>
            <a:endParaRPr lang="nl-NL" dirty="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nl-NL" dirty="0">
              <a:effectLst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AutoNum type="arabicPeriod"/>
            </a:pPr>
            <a:endParaRPr lang="nl-NL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97FFE-598B-664C-BA55-DCCCA2D48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938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0F00-5684-DC4E-9330-3C7606CA6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 </a:t>
            </a:r>
            <a:br>
              <a:rPr lang="nl-NL" dirty="0"/>
            </a:b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75846-1442-1F47-A688-6BD06A6EEF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Begeleiding van onze leerlingen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7678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3FAE0-7A80-3547-A245-93D71CF6F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23234-EF8A-E942-8A8F-738894304D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59C918F-8EB1-4C9F-8BEA-6A8B86BF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Elke klas een eigen mentor	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25AD5B43-7CAD-45F1-90E5-701F06550D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178147"/>
              </p:ext>
            </p:extLst>
          </p:nvPr>
        </p:nvGraphicFramePr>
        <p:xfrm>
          <a:off x="-873303" y="1120676"/>
          <a:ext cx="6452171" cy="471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B68C47D0-6EF5-4477-B33A-862546FF71B7}"/>
              </a:ext>
            </a:extLst>
          </p:cNvPr>
          <p:cNvSpPr txBox="1"/>
          <p:nvPr/>
        </p:nvSpPr>
        <p:spPr>
          <a:xfrm>
            <a:off x="6236413" y="1120676"/>
            <a:ext cx="608230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b="1" dirty="0"/>
              <a:t>Eerste hulp zijn voor de leerling </a:t>
            </a:r>
          </a:p>
          <a:p>
            <a:pPr lvl="0"/>
            <a:r>
              <a:rPr lang="nl-NL" dirty="0"/>
              <a:t>      De mentor is de “veilige haven”. </a:t>
            </a:r>
          </a:p>
          <a:p>
            <a:pPr lvl="0"/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Mentor aanspreekpunt voor leerling en ouder</a:t>
            </a:r>
          </a:p>
          <a:p>
            <a:r>
              <a:rPr lang="nl-NL" dirty="0"/>
              <a:t>     “Samen aan het stuur”. Verschillende contactmomenten.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Zelf handelen of doorverwijzen</a:t>
            </a:r>
          </a:p>
          <a:p>
            <a:r>
              <a:rPr lang="nl-NL" dirty="0"/>
              <a:t>     Mentor is de spil, maar in specifieke gevallen wordt    </a:t>
            </a:r>
          </a:p>
          <a:p>
            <a:r>
              <a:rPr lang="nl-NL" b="1" dirty="0"/>
              <a:t>     ondersteuningsteam</a:t>
            </a:r>
            <a:r>
              <a:rPr lang="nl-NL" dirty="0"/>
              <a:t> ingeschakeld </a:t>
            </a:r>
          </a:p>
          <a:p>
            <a:r>
              <a:rPr lang="nl-NL" dirty="0"/>
              <a:t>      </a:t>
            </a:r>
            <a:r>
              <a:rPr lang="nl-NL" dirty="0" err="1"/>
              <a:t>i.s.w.m</a:t>
            </a:r>
            <a:r>
              <a:rPr lang="nl-NL" dirty="0"/>
              <a:t>. de </a:t>
            </a:r>
            <a:r>
              <a:rPr lang="nl-NL" dirty="0" err="1"/>
              <a:t>leerlingcoordinatoren</a:t>
            </a:r>
            <a:r>
              <a:rPr lang="nl-NL" dirty="0"/>
              <a:t>.   </a:t>
            </a:r>
          </a:p>
          <a:p>
            <a:endParaRPr lang="nl-NL" dirty="0"/>
          </a:p>
          <a:p>
            <a:endParaRPr lang="nl-NL" b="1" dirty="0"/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49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07B4-E69E-D745-BF6F-3BAF318A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Elke klas een eigen mentor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5A24B-49AC-6C48-9E72-AEAC24B76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BF4B-95FA-864A-B64C-D62FDD3AB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175330"/>
            <a:ext cx="11173073" cy="4714984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Driehoeksgesprekken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Studieles</a:t>
            </a:r>
          </a:p>
          <a:p>
            <a:pPr lvl="1"/>
            <a:endParaRPr lang="nl-NL" dirty="0"/>
          </a:p>
          <a:p>
            <a:r>
              <a:rPr lang="nl-NL" dirty="0"/>
              <a:t>Mentormoment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Vaklessen</a:t>
            </a:r>
            <a:r>
              <a:rPr lang="nl-NL" dirty="0"/>
              <a:t> (terugkoppeling vakdocenten)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97FFE-598B-664C-BA55-DCCCA2D48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93A14A-2143-4B3C-AB53-79FC7ECEB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71" y="1608488"/>
            <a:ext cx="5099026" cy="36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F57E-045C-B64F-AAD3-D45752E2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Mentormoment / studieles  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A71148-B01B-0945-BC4E-65B878B2B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993AE-D944-5643-A480-E5876EFBF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22495D8-FEE1-499A-85B1-A54C3C2C1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25" y="143484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u="sng" dirty="0"/>
              <a:t>Sociale thema’s </a:t>
            </a:r>
          </a:p>
          <a:p>
            <a:r>
              <a:rPr lang="nl-NL" dirty="0"/>
              <a:t>Regels</a:t>
            </a:r>
          </a:p>
          <a:p>
            <a:r>
              <a:rPr lang="nl-NL" dirty="0"/>
              <a:t>Afspraken in de klas</a:t>
            </a:r>
          </a:p>
          <a:p>
            <a:r>
              <a:rPr lang="nl-NL" dirty="0"/>
              <a:t>Omgaan met elkaar</a:t>
            </a:r>
          </a:p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u="sng" dirty="0"/>
              <a:t>Studievaardigheden</a:t>
            </a:r>
          </a:p>
          <a:p>
            <a:r>
              <a:rPr lang="nl-NL" dirty="0"/>
              <a:t>Leren leren</a:t>
            </a:r>
          </a:p>
          <a:p>
            <a:r>
              <a:rPr lang="nl-NL" dirty="0"/>
              <a:t>Plannen en organiseren</a:t>
            </a:r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0" name="Afbeelding 9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33569E9A-563F-4111-9FF9-A975A506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824" y="4166189"/>
            <a:ext cx="2857500" cy="2486025"/>
          </a:xfrm>
          <a:prstGeom prst="rect">
            <a:avLst/>
          </a:prstGeom>
        </p:spPr>
      </p:pic>
      <p:pic>
        <p:nvPicPr>
          <p:cNvPr id="11" name="Afbeelding 10" descr="Afbeelding met kleding&#10;&#10;Beschrijving is gegenereerd met hoge betrouwbaarheid">
            <a:extLst>
              <a:ext uri="{FF2B5EF4-FFF2-40B4-BE49-F238E27FC236}">
                <a16:creationId xmlns:a16="http://schemas.microsoft.com/office/drawing/2014/main" id="{93FD1BD1-9F0C-4CD6-B999-E747A74CE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05" y="1504676"/>
            <a:ext cx="1898576" cy="172835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8C42079-0470-4240-9A28-3FDF2613C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23" y="3948154"/>
            <a:ext cx="5066877" cy="29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4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3FAE0-7A80-3547-A245-93D71CF6F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23234-EF8A-E942-8A8F-738894304D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59C918F-8EB1-4C9F-8BEA-6A8B86BF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Het ondersteuningsteam	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34EC88-EC0A-4733-A4E6-3BCCC101E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5" y="1244871"/>
            <a:ext cx="111730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NL" b="1" dirty="0">
                <a:latin typeface="Verdana"/>
                <a:ea typeface="Verdana"/>
              </a:rPr>
              <a:t>Professionele ondersteuning “zo inclusief en nabij mogelijk”.</a:t>
            </a:r>
            <a:br>
              <a:rPr lang="nl-NL" b="1" dirty="0">
                <a:latin typeface="Verdana"/>
                <a:ea typeface="Verdana"/>
              </a:rPr>
            </a:br>
            <a:r>
              <a:rPr lang="nl-NL" dirty="0">
                <a:latin typeface="Verdana"/>
                <a:ea typeface="Verdana"/>
              </a:rPr>
              <a:t>Alles in samenspraak met mentor, leerling en ouders.</a:t>
            </a:r>
            <a:endParaRPr lang="nl-NL" dirty="0"/>
          </a:p>
          <a:p>
            <a:pPr marL="0" lvl="0" indent="0" algn="ctr">
              <a:buNone/>
            </a:pPr>
            <a:endParaRPr lang="nl-NL" b="1" dirty="0"/>
          </a:p>
          <a:p>
            <a:pPr algn="ctr"/>
            <a:r>
              <a:rPr lang="nl-NL" dirty="0">
                <a:latin typeface="Verdana"/>
                <a:ea typeface="Verdana"/>
              </a:rPr>
              <a:t>Orthopedagogiek</a:t>
            </a:r>
            <a:endParaRPr lang="nl-NL" dirty="0"/>
          </a:p>
          <a:p>
            <a:pPr algn="ctr"/>
            <a:r>
              <a:rPr lang="nl-NL" dirty="0"/>
              <a:t>Counseling</a:t>
            </a:r>
          </a:p>
          <a:p>
            <a:pPr algn="ctr"/>
            <a:r>
              <a:rPr lang="nl-NL" dirty="0"/>
              <a:t>Co-teaching</a:t>
            </a:r>
          </a:p>
          <a:p>
            <a:pPr algn="ctr"/>
            <a:r>
              <a:rPr lang="nl-NL" dirty="0"/>
              <a:t>Coachpunt</a:t>
            </a:r>
          </a:p>
          <a:p>
            <a:pPr algn="ctr"/>
            <a:r>
              <a:rPr lang="nl-NL" dirty="0" err="1"/>
              <a:t>Taalcoaching</a:t>
            </a:r>
            <a:endParaRPr lang="nl-NL" dirty="0"/>
          </a:p>
          <a:p>
            <a:pPr algn="ctr"/>
            <a:r>
              <a:rPr lang="nl-NL" dirty="0"/>
              <a:t>Bureau </a:t>
            </a:r>
            <a:r>
              <a:rPr lang="nl-NL" dirty="0" err="1"/>
              <a:t>Leerlingzaken</a:t>
            </a:r>
            <a:endParaRPr lang="nl-NL" dirty="0"/>
          </a:p>
          <a:p>
            <a:pPr marL="0" lvl="0" indent="0" algn="ctr">
              <a:buNone/>
            </a:pPr>
            <a:endParaRPr lang="nl-NL" dirty="0"/>
          </a:p>
          <a:p>
            <a:pPr marL="0" lvl="0" indent="0" algn="ctr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85B711A-0616-984A-F15F-897B52D4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5" y="2955466"/>
            <a:ext cx="3974094" cy="317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1B80E-6DCF-134C-99D7-686AAA434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5BC8-0DA0-225F-A304-1D9EDE27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Orthopedagoog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5B4A0-57A6-049C-AE07-0001CD81DA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DD935-AC50-6925-F26A-394DCFADB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175330"/>
            <a:ext cx="11173073" cy="4714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De orthopedagoog onderzoekt en adviseert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welke begeleiding een leerling en docenten nodig hebben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wanneer de leerling op school moeilijkheden ervaart 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door </a:t>
            </a:r>
            <a:r>
              <a:rPr lang="nl-NL" sz="2000" dirty="0">
                <a:solidFill>
                  <a:srgbClr val="962C37"/>
                </a:solidFill>
              </a:rPr>
              <a:t>leer- en/of gedragsproblemen</a:t>
            </a:r>
            <a:r>
              <a:rPr lang="nl-NL" sz="2000" dirty="0">
                <a:solidFill>
                  <a:schemeClr val="tx1"/>
                </a:solidFill>
              </a:rPr>
              <a:t>.</a:t>
            </a:r>
            <a:endParaRPr lang="nl-NL" sz="2000" dirty="0">
              <a:solidFill>
                <a:srgbClr val="962C37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16616-4547-B573-50FE-87F1EE9DC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026" name="Picture 2" descr="docenten vertel ook eens wat jij van hen verwacht | Loesje">
            <a:extLst>
              <a:ext uri="{FF2B5EF4-FFF2-40B4-BE49-F238E27FC236}">
                <a16:creationId xmlns:a16="http://schemas.microsoft.com/office/drawing/2014/main" id="{337389DC-A45F-825D-6012-58BFD3C5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50" y="2910670"/>
            <a:ext cx="1962478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1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05763-5959-48F7-A180-4EAF7CB3D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2D915-3D89-7C45-B882-2FCC3C081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E3C107-675F-7B45-CC72-C5F1BF348F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19432CC-FF88-1A22-8048-3FA7C603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64" y="437826"/>
            <a:ext cx="11173072" cy="611485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>Counseling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043A8D-4419-2A43-C4F3-9DD6B86F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5" y="1244871"/>
            <a:ext cx="11173072" cy="3046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rtl="0" fontAlgn="base">
              <a:buNone/>
            </a:pPr>
            <a:r>
              <a:rPr lang="nl-NL" sz="2000" dirty="0">
                <a:solidFill>
                  <a:schemeClr val="tx1"/>
                </a:solidFill>
              </a:rPr>
              <a:t>Onze schoolcounselors bieden </a:t>
            </a:r>
            <a:br>
              <a:rPr lang="nl-NL" sz="2000" dirty="0">
                <a:solidFill>
                  <a:schemeClr val="tx1"/>
                </a:solidFill>
              </a:rPr>
            </a:br>
            <a:r>
              <a:rPr lang="nl-NL" sz="2000" dirty="0">
                <a:solidFill>
                  <a:schemeClr val="tx1"/>
                </a:solidFill>
              </a:rPr>
              <a:t>begeleiding en ondersteuning </a:t>
            </a:r>
            <a:br>
              <a:rPr lang="nl-NL" sz="2000" dirty="0">
                <a:solidFill>
                  <a:srgbClr val="962C37"/>
                </a:solidFill>
              </a:rPr>
            </a:br>
            <a:r>
              <a:rPr lang="nl-NL" sz="2000" dirty="0">
                <a:solidFill>
                  <a:schemeClr val="tx1"/>
                </a:solidFill>
              </a:rPr>
              <a:t>aan leerlingen op </a:t>
            </a:r>
            <a:r>
              <a:rPr lang="nl-NL" sz="2000" dirty="0">
                <a:solidFill>
                  <a:srgbClr val="962C37"/>
                </a:solidFill>
              </a:rPr>
              <a:t>sociaal-emotioneel gebied</a:t>
            </a:r>
            <a:r>
              <a:rPr lang="nl-NL" sz="2000" dirty="0">
                <a:solidFill>
                  <a:schemeClr val="tx1"/>
                </a:solidFill>
              </a:rPr>
              <a:t>.</a:t>
            </a:r>
          </a:p>
          <a:p>
            <a:pPr marL="0" indent="0" algn="ctr" rtl="0" fontAlgn="base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algn="ctr" rtl="0" fontAlgn="base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Faalangst</a:t>
            </a:r>
          </a:p>
          <a:p>
            <a:pPr algn="ctr" rtl="0" fontAlgn="base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Sociale vaardigheden</a:t>
            </a:r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nl-NL" sz="2800" dirty="0">
              <a:solidFill>
                <a:srgbClr val="962C37"/>
              </a:solidFill>
            </a:endParaRPr>
          </a:p>
        </p:txBody>
      </p:sp>
      <p:pic>
        <p:nvPicPr>
          <p:cNvPr id="2050" name="Picture 2" descr="Inside Out 2">
            <a:extLst>
              <a:ext uri="{FF2B5EF4-FFF2-40B4-BE49-F238E27FC236}">
                <a16:creationId xmlns:a16="http://schemas.microsoft.com/office/drawing/2014/main" id="{F501681B-E2E6-510E-8AF7-62B4A8E8A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8" b="25791"/>
          <a:stretch/>
        </p:blipFill>
        <p:spPr bwMode="auto">
          <a:xfrm>
            <a:off x="949250" y="3624560"/>
            <a:ext cx="3240000" cy="2027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381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D840-2B93-34FF-7B5A-A1E035E84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81EB-B8E7-C19A-4FDF-5F009EB0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Co-teaching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65D2-1D72-5292-8B54-C0F4785B5C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96C23-6D46-DC58-0513-C35DC74DC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175330"/>
            <a:ext cx="11173073" cy="4714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De </a:t>
            </a:r>
            <a:r>
              <a:rPr lang="nl-NL" sz="2000" dirty="0" err="1">
                <a:solidFill>
                  <a:schemeClr val="tx1"/>
                </a:solidFill>
              </a:rPr>
              <a:t>co-teachers</a:t>
            </a:r>
            <a:r>
              <a:rPr lang="nl-NL" sz="2000" dirty="0">
                <a:solidFill>
                  <a:schemeClr val="tx1"/>
                </a:solidFill>
              </a:rPr>
              <a:t> begeleiden leerlingen op </a:t>
            </a:r>
            <a:r>
              <a:rPr lang="nl-NL" sz="2000" dirty="0">
                <a:solidFill>
                  <a:srgbClr val="962C37"/>
                </a:solidFill>
              </a:rPr>
              <a:t>didactisch vlak 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en vindt zoveel mogelijk in de klas plaats.</a:t>
            </a:r>
          </a:p>
          <a:p>
            <a:pPr marL="0" indent="0" algn="ctr">
              <a:buNone/>
            </a:pPr>
            <a:endParaRPr lang="nl-NL" dirty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Executieve functies versterken</a:t>
            </a:r>
          </a:p>
          <a:p>
            <a:pPr algn="ctr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Aanleren leerstrategieën</a:t>
            </a:r>
            <a:endParaRPr lang="nl-NL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nl-NL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70600-AD42-1D56-ED41-9422A976E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24834F4-DAD9-DBCA-61C0-926848C1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" y="3192486"/>
            <a:ext cx="3819706" cy="2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216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C4548A6D7DFE40B81F5E598F314C1B" ma:contentTypeVersion="13" ma:contentTypeDescription="Een nieuw document maken." ma:contentTypeScope="" ma:versionID="635fa7ed70de0c525116035587a42672">
  <xsd:schema xmlns:xsd="http://www.w3.org/2001/XMLSchema" xmlns:xs="http://www.w3.org/2001/XMLSchema" xmlns:p="http://schemas.microsoft.com/office/2006/metadata/properties" xmlns:ns2="32776bee-1bd4-4d11-b749-cf3888799d2c" xmlns:ns3="08d30dff-55ff-4087-91dc-73407438fca9" targetNamespace="http://schemas.microsoft.com/office/2006/metadata/properties" ma:root="true" ma:fieldsID="9a9eb1a7edc7a01d0ce33112beebbee5" ns2:_="" ns3:_="">
    <xsd:import namespace="32776bee-1bd4-4d11-b749-cf3888799d2c"/>
    <xsd:import namespace="08d30dff-55ff-4087-91dc-73407438fc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76bee-1bd4-4d11-b749-cf3888799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3c00ff4d-4fcb-415b-a9e6-5c2c874158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30dff-55ff-4087-91dc-73407438fca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3929b6a-c56d-41f8-a867-882adc8fd456}" ma:internalName="TaxCatchAll" ma:showField="CatchAllData" ma:web="08d30dff-55ff-4087-91dc-73407438fc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776bee-1bd4-4d11-b749-cf3888799d2c">
      <Terms xmlns="http://schemas.microsoft.com/office/infopath/2007/PartnerControls"/>
    </lcf76f155ced4ddcb4097134ff3c332f>
    <TaxCatchAll xmlns="08d30dff-55ff-4087-91dc-73407438fca9" xsi:nil="true"/>
  </documentManagement>
</p:properties>
</file>

<file path=customXml/itemProps1.xml><?xml version="1.0" encoding="utf-8"?>
<ds:datastoreItem xmlns:ds="http://schemas.openxmlformats.org/officeDocument/2006/customXml" ds:itemID="{E01FC1F9-70A9-4949-BF67-9B68E5BC7EEF}"/>
</file>

<file path=customXml/itemProps2.xml><?xml version="1.0" encoding="utf-8"?>
<ds:datastoreItem xmlns:ds="http://schemas.openxmlformats.org/officeDocument/2006/customXml" ds:itemID="{9F5299AF-089B-4FF0-8FCC-C1AF5D13220C}"/>
</file>

<file path=customXml/itemProps3.xml><?xml version="1.0" encoding="utf-8"?>
<ds:datastoreItem xmlns:ds="http://schemas.openxmlformats.org/officeDocument/2006/customXml" ds:itemID="{6A7BEDA2-5E7B-408B-9612-E1C7B13843B0}"/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435</Words>
  <Application>Microsoft Office PowerPoint</Application>
  <PresentationFormat>Breedbeeld</PresentationFormat>
  <Paragraphs>160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Verdana</vt:lpstr>
      <vt:lpstr>Kantoorthema</vt:lpstr>
      <vt:lpstr>De Waerdenborch</vt:lpstr>
      <vt:lpstr>  </vt:lpstr>
      <vt:lpstr>Elke klas een eigen mentor </vt:lpstr>
      <vt:lpstr>Elke klas een eigen mentor</vt:lpstr>
      <vt:lpstr>Mentormoment / studieles  </vt:lpstr>
      <vt:lpstr>Het ondersteuningsteam </vt:lpstr>
      <vt:lpstr>Orthopedagoog</vt:lpstr>
      <vt:lpstr>Counseling</vt:lpstr>
      <vt:lpstr>Co-teaching</vt:lpstr>
      <vt:lpstr>Coachpunt </vt:lpstr>
      <vt:lpstr>Taalcoach</vt:lpstr>
      <vt:lpstr>Bureau Leerlingzaken</vt:lpstr>
      <vt:lpstr>PowerPoint-presentatie</vt:lpstr>
      <vt:lpstr>Onderwerpen en tijden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Hanne Straver</dc:creator>
  <cp:lastModifiedBy>Heck A.J.</cp:lastModifiedBy>
  <cp:revision>50</cp:revision>
  <cp:lastPrinted>2024-10-23T11:45:43Z</cp:lastPrinted>
  <dcterms:created xsi:type="dcterms:W3CDTF">2021-05-20T07:50:32Z</dcterms:created>
  <dcterms:modified xsi:type="dcterms:W3CDTF">2025-01-15T12:24:59Z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0x010100C6C4548A6D7DFE40B81F5E598F314C1B</vt:lpwstr>
  </property>
</Properties>
</file>