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25" r:id="rId5"/>
    <p:sldId id="334" r:id="rId6"/>
    <p:sldId id="336" r:id="rId7"/>
    <p:sldId id="338" r:id="rId8"/>
    <p:sldId id="339" r:id="rId9"/>
    <p:sldId id="319" r:id="rId10"/>
    <p:sldId id="269" r:id="rId11"/>
    <p:sldId id="340" r:id="rId12"/>
    <p:sldId id="342" r:id="rId13"/>
    <p:sldId id="337" r:id="rId14"/>
    <p:sldId id="279" r:id="rId15"/>
    <p:sldId id="330" r:id="rId16"/>
    <p:sldId id="323" r:id="rId17"/>
    <p:sldId id="327" r:id="rId18"/>
    <p:sldId id="299" r:id="rId19"/>
    <p:sldId id="335" r:id="rId20"/>
    <p:sldId id="263" r:id="rId21"/>
    <p:sldId id="333" r:id="rId22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47C03-4680-41EF-9D4F-AD2C9576C8A5}" v="2" dt="2022-06-13T12:05:44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44AA1-399B-4E05-9BE4-B470533CC96F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45EE7-AF62-4B47-8E91-1FF8A4032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66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8B02-4833-EF4E-BD1F-B406F1D071B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63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468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75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40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4B2BA7-E3CF-4B4C-82F8-6B55B769E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0588" y="0"/>
            <a:ext cx="49514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217BF-5D43-2644-99DB-984BFF7FEA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3216961" y="1228068"/>
            <a:ext cx="6857998" cy="4401866"/>
          </a:xfrm>
          <a:blipFill>
            <a:blip r:embed="rId2"/>
            <a:stretch>
              <a:fillRect l="-3648" r="-7296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62ADF1CE-D3A2-824D-A47C-419D294CCA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B82816E1-DDA6-CC45-B97D-6F3E9C9CB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C67E90-882D-8745-9B23-5157FB7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4" y="1538976"/>
            <a:ext cx="6735985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8336352-ED1F-D240-B58E-1F543C9D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5" y="437826"/>
            <a:ext cx="6735984" cy="611485"/>
          </a:xfrm>
        </p:spPr>
        <p:txBody>
          <a:bodyPr anchor="t"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045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E857870-59A4-8E41-8B53-A936B1A7CE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86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6F556AA-9671-F44C-8A7A-8A6B1ED730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266" y="6138367"/>
            <a:ext cx="292844" cy="4078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333333">
                    <a:alpha val="0"/>
                  </a:srgbClr>
                </a:solidFill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4B2BA7-E3CF-4B4C-82F8-6B55B769E4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5363" y="0"/>
            <a:ext cx="60866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2217BF-5D43-2644-99DB-984BFF7FEA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4523429" y="-774726"/>
            <a:ext cx="2852409" cy="4401866"/>
          </a:xfrm>
          <a:blipFill>
            <a:blip r:embed="rId3"/>
            <a:stretch>
              <a:fillRect l="-127026" r="-39712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  <p:sp>
        <p:nvSpPr>
          <p:cNvPr id="23" name="Tijdelijke aanduiding voor voettekst 22">
            <a:extLst>
              <a:ext uri="{FF2B5EF4-FFF2-40B4-BE49-F238E27FC236}">
                <a16:creationId xmlns:a16="http://schemas.microsoft.com/office/drawing/2014/main" id="{62ADF1CE-D3A2-824D-A47C-419D294CCA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ijdelijke aanduiding voor dianummer 12">
            <a:extLst>
              <a:ext uri="{FF2B5EF4-FFF2-40B4-BE49-F238E27FC236}">
                <a16:creationId xmlns:a16="http://schemas.microsoft.com/office/drawing/2014/main" id="{B82816E1-DDA6-CC45-B97D-6F3E9C9CB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125" y="6138763"/>
            <a:ext cx="597125" cy="370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B4D226-E0AC-144D-AA87-C64AB21952D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8209191-5C52-174B-8558-4871276DCD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 flipH="1">
            <a:off x="3996678" y="2411374"/>
            <a:ext cx="4491381" cy="4401866"/>
          </a:xfrm>
          <a:blipFill>
            <a:blip r:embed="rId3"/>
            <a:stretch>
              <a:fillRect l="-69401" r="-1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 dirty="0"/>
              <a:t>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8415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B64BB2C-6C98-B84B-9138-A66531BF3E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E7B7896-3B5C-364C-8FD3-66CA4C0C1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7847" y="4399214"/>
            <a:ext cx="9144000" cy="751261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72F9E4C4-F0AE-CE4E-87DB-B755F78BA7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7847" y="3501891"/>
            <a:ext cx="9144000" cy="665163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te bewerken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F4AE215F-47CB-9B46-AA7C-A2EDE87AA064}"/>
              </a:ext>
            </a:extLst>
          </p:cNvPr>
          <p:cNvGrpSpPr/>
          <p:nvPr userDrawn="1"/>
        </p:nvGrpSpPr>
        <p:grpSpPr>
          <a:xfrm>
            <a:off x="505311" y="3700521"/>
            <a:ext cx="290754" cy="2845739"/>
            <a:chOff x="505311" y="3545541"/>
            <a:chExt cx="290754" cy="284573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D15605A-A38B-1642-B1B9-FDDC32B55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505311" y="5983387"/>
              <a:ext cx="290754" cy="407893"/>
            </a:xfrm>
            <a:prstGeom prst="rect">
              <a:avLst/>
            </a:prstGeom>
          </p:spPr>
        </p:pic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C8E339B-EE3B-6F44-8C97-392B8E2AD4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3677" y="3545541"/>
              <a:ext cx="0" cy="2160000"/>
            </a:xfrm>
            <a:prstGeom prst="line">
              <a:avLst/>
            </a:prstGeom>
            <a:ln w="19050">
              <a:solidFill>
                <a:srgbClr val="CCCC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fbeelding 11" descr="Afbeelding met silhouet&#10;&#10;Automatisch gegenereerde beschrijving">
            <a:extLst>
              <a:ext uri="{FF2B5EF4-FFF2-40B4-BE49-F238E27FC236}">
                <a16:creationId xmlns:a16="http://schemas.microsoft.com/office/drawing/2014/main" id="{F1C54303-0580-7149-85E0-1AD184194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75" t="47920" r="7746"/>
          <a:stretch/>
        </p:blipFill>
        <p:spPr>
          <a:xfrm rot="5400000">
            <a:off x="7555222" y="2221231"/>
            <a:ext cx="6858005" cy="24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21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2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26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65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54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74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9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31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5ED2-5FAA-4CAF-AC0E-A78F5EB6CBCC}" type="datetimeFigureOut">
              <a:rPr lang="nl-NL" smtClean="0"/>
              <a:t>13-6-2022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F1A0C-07E9-4A05-8BDB-B1714994D0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erdenborch.nl/onze-school/praktische-informatie/advies-lapto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erdenborch.nl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ke@waerdenborch.nl" TargetMode="External"/><Relationship Id="rId7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lg@waerdenborch.nl" TargetMode="External"/><Relationship Id="rId5" Type="http://schemas.openxmlformats.org/officeDocument/2006/relationships/hyperlink" Target="mailto:Kam@waerdenborch.nl" TargetMode="External"/><Relationship Id="rId4" Type="http://schemas.openxmlformats.org/officeDocument/2006/relationships/hyperlink" Target="mailto:Otr@waerdenborch.n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1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Mentoraat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</a:t>
            </a:r>
          </a:p>
          <a:p>
            <a:pPr marL="0" indent="0">
              <a:buNone/>
            </a:pPr>
            <a:r>
              <a:rPr lang="nl-NL" dirty="0"/>
              <a:t>1hv-v: mevrouw Kamp en meneer </a:t>
            </a:r>
            <a:r>
              <a:rPr lang="nl-NL" dirty="0" err="1"/>
              <a:t>LeNet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eerste aanspreekpunt!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295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3F84F-B756-5942-97BE-14A8FD2EB4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61CDD-4256-E44C-9DC7-EDA1E3CE4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86D53D-E731-3743-9D0B-DA23C8B4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Roosters en planners</a:t>
            </a:r>
            <a:endParaRPr lang="en-NL" dirty="0"/>
          </a:p>
        </p:txBody>
      </p:sp>
      <p:pic>
        <p:nvPicPr>
          <p:cNvPr id="13" name="Afbeelding 12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56CD1B73-5A5B-4303-B076-D1AD1A5FB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117" y="3852809"/>
            <a:ext cx="4507400" cy="3005191"/>
          </a:xfrm>
          <a:prstGeom prst="rect">
            <a:avLst/>
          </a:prstGeom>
        </p:spPr>
      </p:pic>
      <p:pic>
        <p:nvPicPr>
          <p:cNvPr id="9" name="Tijdelijke aanduiding voor inhoud 8" descr="Afbeelding met tafel&#10;&#10;Automatisch gegenereerde beschrijving">
            <a:extLst>
              <a:ext uri="{FF2B5EF4-FFF2-40B4-BE49-F238E27FC236}">
                <a16:creationId xmlns:a16="http://schemas.microsoft.com/office/drawing/2014/main" id="{46FD24DB-803C-4BA3-A573-737245D97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852"/>
            <a:ext cx="6768882" cy="4124295"/>
          </a:xfrm>
          <a:prstGeom prst="rect">
            <a:avLst/>
          </a:prstGeom>
        </p:spPr>
      </p:pic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D84AB52A-119E-4960-8E54-87EB5BF015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8" r="23948"/>
          <a:stretch>
            <a:fillRect/>
          </a:stretch>
        </p:blipFill>
        <p:spPr>
          <a:xfrm>
            <a:off x="6647380" y="-1"/>
            <a:ext cx="554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9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58314" y="1112109"/>
            <a:ext cx="83943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Docenten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Teamleider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OTC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Counselor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Orthopedagoog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Zorgcoördinator                 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Intern ondersteuningsteam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Extern ondersteuningsteam</a:t>
            </a:r>
          </a:p>
          <a:p>
            <a:endParaRPr lang="nl-NL" sz="1600" dirty="0">
              <a:solidFill>
                <a:prstClr val="black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850290" y="404223"/>
            <a:ext cx="8328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dirty="0">
                <a:solidFill>
                  <a:prstClr val="black"/>
                </a:solidFill>
              </a:rPr>
              <a:t>Wie zijn er voor de leerlingen?</a:t>
            </a:r>
          </a:p>
        </p:txBody>
      </p:sp>
    </p:spTree>
    <p:extLst>
      <p:ext uri="{BB962C8B-B14F-4D97-AF65-F5344CB8AC3E}">
        <p14:creationId xmlns:p14="http://schemas.microsoft.com/office/powerpoint/2010/main" val="7725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Mentor </a:t>
            </a:r>
            <a:r>
              <a:rPr lang="nl-NL">
                <a:latin typeface="Calibri" panose="020F0502020204030204" pitchFamily="34" charset="0"/>
              </a:rPr>
              <a:t>eerste aanspreekpunt 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Individuele gesprekken </a:t>
            </a:r>
            <a:r>
              <a:rPr lang="nl-NL" i="1" dirty="0">
                <a:latin typeface="Calibri" panose="020F0502020204030204" pitchFamily="34" charset="0"/>
              </a:rPr>
              <a:t>(begin brugklas)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Ouderavonden, spreekmiddagen en -avonden 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Driehoeksgesprekken</a:t>
            </a:r>
            <a:endParaRPr lang="nl-NL" dirty="0">
              <a:latin typeface="Calibri" panose="020F0502020204030204" pitchFamily="34" charset="0"/>
            </a:endParaRP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Rapportage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Nieuwsbrief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Ouderkringen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Ouderraad</a:t>
            </a:r>
          </a:p>
          <a:p>
            <a:pPr marL="457200" indent="-457200"/>
            <a:r>
              <a:rPr lang="nl-NL" dirty="0">
                <a:latin typeface="Calibri" panose="020F0502020204030204" pitchFamily="34" charset="0"/>
              </a:rPr>
              <a:t> Medezeggenschapsraad</a:t>
            </a:r>
            <a:endParaRPr lang="nl-NL" i="1" dirty="0">
              <a:latin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820266" y="3244334"/>
            <a:ext cx="255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Calibri" panose="020F0502020204030204" pitchFamily="34" charset="0"/>
              </a:rPr>
              <a:t>ICT binnen ons onderwijs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3479623" y="646468"/>
            <a:ext cx="62615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Communicatie met ouders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851733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3677125" y="2374041"/>
            <a:ext cx="4755091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/>
          </a:p>
          <a:p>
            <a:pPr marL="285750" indent="-285750"/>
            <a:endParaRPr lang="nl-NL" sz="2400" i="1" dirty="0">
              <a:latin typeface="Century Gothic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322929" y="481215"/>
            <a:ext cx="97572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dirty="0">
                <a:solidFill>
                  <a:prstClr val="black"/>
                </a:solidFill>
              </a:rPr>
              <a:t>Van basisschool naar middelbare school </a:t>
            </a:r>
          </a:p>
          <a:p>
            <a:endParaRPr lang="nl-NL" sz="2400" b="1" u="sng" dirty="0">
              <a:solidFill>
                <a:prstClr val="black"/>
              </a:solidFill>
            </a:endParaRPr>
          </a:p>
          <a:p>
            <a:r>
              <a:rPr lang="nl-NL" sz="2800" b="1" u="sng" dirty="0">
                <a:solidFill>
                  <a:prstClr val="black"/>
                </a:solidFill>
              </a:rPr>
              <a:t>Voor de leerling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Van oudste op het schoolplein naar jongste van de grote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Toename in zelfstandigheid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Voorbereiden van de overstap (thuis en op school)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Wie ben ik, wat vind ik van anderen? Wat vinden anderen van mij?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Nieuwe leeftijdsgenootjes uit de regio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</a:rPr>
              <a:t>Puberen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771136" y="3896498"/>
            <a:ext cx="81225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black"/>
                </a:solidFill>
              </a:rPr>
              <a:t>Waerdenborch heeft veel aandacht om deze belangrijke overgang soepel te laten verlopen  </a:t>
            </a:r>
          </a:p>
        </p:txBody>
      </p:sp>
    </p:spTree>
    <p:extLst>
      <p:ext uri="{BB962C8B-B14F-4D97-AF65-F5344CB8AC3E}">
        <p14:creationId xmlns:p14="http://schemas.microsoft.com/office/powerpoint/2010/main" val="164555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/>
              <a:t>	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4820266" y="3244334"/>
            <a:ext cx="255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Calibri" panose="020F0502020204030204" pitchFamily="34" charset="0"/>
              </a:rPr>
              <a:t>ICT binnen ons onderwijs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3469261" y="435231"/>
            <a:ext cx="6489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dirty="0">
                <a:latin typeface="Calibri" panose="020F0502020204030204" pitchFamily="34" charset="0"/>
              </a:rPr>
              <a:t>ICT binnen ons onderwijs</a:t>
            </a:r>
            <a:endParaRPr lang="nl-NL" sz="4800" dirty="0"/>
          </a:p>
        </p:txBody>
      </p:sp>
      <p:sp>
        <p:nvSpPr>
          <p:cNvPr id="5" name="Rechthoek 4"/>
          <p:cNvSpPr/>
          <p:nvPr/>
        </p:nvSpPr>
        <p:spPr>
          <a:xfrm>
            <a:off x="1787611" y="2016135"/>
            <a:ext cx="82378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Meer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mogelijkheden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om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leerstof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te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verwerken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Meer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mogelijkheden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communicatie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r>
              <a:rPr lang="en-US" sz="3600" dirty="0" err="1">
                <a:latin typeface="Calibri" pitchFamily="34" charset="0"/>
                <a:cs typeface="Calibri" pitchFamily="34" charset="0"/>
              </a:rPr>
              <a:t>Digitaal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toetsen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analyseren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>
                <a:latin typeface="Calibri" pitchFamily="34" charset="0"/>
                <a:cs typeface="Calibri" pitchFamily="34" charset="0"/>
              </a:rPr>
              <a:t>leerresultaten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4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BCBEB9-DFF6-C24A-B567-22A914D860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7C4D7-7348-504D-9D9E-4704F22C91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nl-NL" b="1">
                <a:solidFill>
                  <a:srgbClr val="962C3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Waerdenborch</a:t>
            </a:r>
            <a:endParaRPr lang="nl-NL" b="1" dirty="0">
              <a:solidFill>
                <a:srgbClr val="962C3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585D-40CD-BF47-9ACF-0B1E2E069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B4D226-E0AC-144D-AA87-C64AB21952D8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5" name="Tijdelijke aanduiding voor afbeelding 4" descr="Afbeelding met tekst, binnen, elektronica, venster&#10;&#10;Automatisch gegenereerde beschrijving">
            <a:extLst>
              <a:ext uri="{FF2B5EF4-FFF2-40B4-BE49-F238E27FC236}">
                <a16:creationId xmlns:a16="http://schemas.microsoft.com/office/drawing/2014/main" id="{42DB4C60-ED5B-4F5D-84D9-F45F74E343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417" r="20417"/>
          <a:stretch>
            <a:fillRect/>
          </a:stretch>
        </p:blipFill>
        <p:spPr>
          <a:xfrm>
            <a:off x="6086637" y="2"/>
            <a:ext cx="6086637" cy="6858000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CC032B5-7FC9-4F08-B3CB-BC0359E10221}"/>
              </a:ext>
            </a:extLst>
          </p:cNvPr>
          <p:cNvSpPr txBox="1"/>
          <p:nvPr/>
        </p:nvSpPr>
        <p:spPr>
          <a:xfrm>
            <a:off x="431515" y="205483"/>
            <a:ext cx="54966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0" dirty="0">
                <a:solidFill>
                  <a:schemeClr val="accent1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Laptop</a:t>
            </a:r>
          </a:p>
          <a:p>
            <a:pPr algn="l"/>
            <a:endParaRPr lang="nl-NL" b="1" i="0" dirty="0">
              <a:solidFill>
                <a:srgbClr val="8A8A8D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nl-NL" b="0" i="0" dirty="0">
                <a:solidFill>
                  <a:srgbClr val="31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Alle leerlingen die gebruikmaken van een laptop kunnen kiezen uit twee mogelijkheden: </a:t>
            </a:r>
          </a:p>
          <a:p>
            <a:pPr algn="l"/>
            <a:endParaRPr lang="nl-NL" b="0" i="0" dirty="0">
              <a:solidFill>
                <a:srgbClr val="3131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buAutoNum type="arabicPeriod"/>
            </a:pPr>
            <a:r>
              <a:rPr lang="nl-NL" b="1" dirty="0">
                <a:solidFill>
                  <a:srgbClr val="3131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b="1" i="0" dirty="0">
                <a:solidFill>
                  <a:srgbClr val="31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laptop via De Waerdenborch met     een servicepakket </a:t>
            </a:r>
          </a:p>
          <a:p>
            <a:pPr algn="l"/>
            <a:endParaRPr lang="nl-NL" dirty="0">
              <a:solidFill>
                <a:srgbClr val="3131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>
                <a:solidFill>
                  <a:srgbClr val="3131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nl-NL" dirty="0">
                <a:solidFill>
                  <a:srgbClr val="3131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nl-NL" b="1" dirty="0">
                <a:solidFill>
                  <a:srgbClr val="3131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nl-NL" b="1" i="0" dirty="0">
                <a:solidFill>
                  <a:srgbClr val="31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 meenemen van een eigen laptop</a:t>
            </a:r>
            <a:r>
              <a:rPr lang="nl-NL" b="0" i="0" dirty="0">
                <a:solidFill>
                  <a:srgbClr val="31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endParaRPr lang="nl-NL" dirty="0">
              <a:solidFill>
                <a:srgbClr val="3131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0" i="0" dirty="0">
                <a:solidFill>
                  <a:srgbClr val="3131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 beide gevallen wordt het benodigde Office-pakket gratis aangeboden door de Waerdenborch.</a:t>
            </a:r>
          </a:p>
          <a:p>
            <a:endParaRPr lang="nl-NL" dirty="0"/>
          </a:p>
          <a:p>
            <a:r>
              <a:rPr lang="nl-NL" dirty="0"/>
              <a:t>Alle informatie op: </a:t>
            </a:r>
            <a:r>
              <a:rPr lang="nl-NL" dirty="0">
                <a:hlinkClick r:id="rId3"/>
              </a:rPr>
              <a:t>https://www.waerdenborch.nl/onze-school/praktische-informatie/advies-laptop</a:t>
            </a:r>
            <a:endParaRPr lang="nl-NL" dirty="0"/>
          </a:p>
          <a:p>
            <a:endParaRPr lang="nl-NL" dirty="0"/>
          </a:p>
          <a:p>
            <a:r>
              <a:rPr lang="nl-NL" b="1" u="sng" dirty="0"/>
              <a:t>The Rent company stuurt u digitaal alle informatie over modellen, prijzen en bestelmogelijkheden volgen.</a:t>
            </a:r>
          </a:p>
        </p:txBody>
      </p:sp>
    </p:spTree>
    <p:extLst>
      <p:ext uri="{BB962C8B-B14F-4D97-AF65-F5344CB8AC3E}">
        <p14:creationId xmlns:p14="http://schemas.microsoft.com/office/powerpoint/2010/main" val="164733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226" y="1285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Wat is belangrijk tot aan de zomervakantie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379" y="1683013"/>
            <a:ext cx="11275504" cy="4902346"/>
          </a:xfrm>
        </p:spPr>
        <p:txBody>
          <a:bodyPr>
            <a:normAutofit/>
          </a:bodyPr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B55D951-FCE6-4274-9656-F42A644A2422}"/>
              </a:ext>
            </a:extLst>
          </p:cNvPr>
          <p:cNvSpPr txBox="1"/>
          <p:nvPr/>
        </p:nvSpPr>
        <p:spPr>
          <a:xfrm>
            <a:off x="3565321" y="1392572"/>
            <a:ext cx="55765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l-NL" b="1" u="sng" dirty="0"/>
          </a:p>
          <a:p>
            <a:pPr algn="ctr"/>
            <a:endParaRPr lang="nl-NL" b="1" u="sng" dirty="0"/>
          </a:p>
          <a:p>
            <a:pPr algn="ctr"/>
            <a:r>
              <a:rPr lang="nl-NL" b="1" u="sng" dirty="0"/>
              <a:t>Boeken</a:t>
            </a:r>
          </a:p>
          <a:p>
            <a:pPr algn="ctr"/>
            <a:r>
              <a:rPr lang="nl-NL" dirty="0"/>
              <a:t>Info van Osinga via brief thuisgestuurd. </a:t>
            </a:r>
          </a:p>
          <a:p>
            <a:pPr algn="ctr"/>
            <a:r>
              <a:rPr lang="nl-NL" dirty="0"/>
              <a:t>Boeken worden thuis gestuurd </a:t>
            </a:r>
            <a:endParaRPr lang="nl-NL" b="1" u="sng" dirty="0"/>
          </a:p>
          <a:p>
            <a:pPr algn="ctr"/>
            <a:endParaRPr lang="nl-NL" b="1" u="sng" dirty="0"/>
          </a:p>
          <a:p>
            <a:pPr algn="ctr"/>
            <a:endParaRPr lang="nl-NL" b="1" u="sng" dirty="0"/>
          </a:p>
          <a:p>
            <a:pPr algn="ctr"/>
            <a:r>
              <a:rPr lang="nl-NL" b="1" u="sng" dirty="0"/>
              <a:t>Laptop </a:t>
            </a:r>
          </a:p>
          <a:p>
            <a:pPr algn="ctr"/>
            <a:r>
              <a:rPr lang="nl-NL" dirty="0"/>
              <a:t>Info op </a:t>
            </a:r>
            <a:r>
              <a:rPr lang="nl-NL" dirty="0">
                <a:hlinkClick r:id="rId3"/>
              </a:rPr>
              <a:t>www.waerdenborch.nl</a:t>
            </a:r>
            <a:endParaRPr lang="nl-NL" dirty="0"/>
          </a:p>
          <a:p>
            <a:pPr algn="ctr"/>
            <a:r>
              <a:rPr lang="nl-NL" dirty="0"/>
              <a:t>En alle info rent company via mail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b="1" u="sng" dirty="0"/>
          </a:p>
        </p:txBody>
      </p:sp>
    </p:spTree>
    <p:extLst>
      <p:ext uri="{BB962C8B-B14F-4D97-AF65-F5344CB8AC3E}">
        <p14:creationId xmlns:p14="http://schemas.microsoft.com/office/powerpoint/2010/main" val="4172905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6226" y="128570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379" y="1683013"/>
            <a:ext cx="11275504" cy="490234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A8DD26-9084-4685-BAE2-B497C5F8A9C7}"/>
              </a:ext>
            </a:extLst>
          </p:cNvPr>
          <p:cNvSpPr txBox="1"/>
          <p:nvPr/>
        </p:nvSpPr>
        <p:spPr>
          <a:xfrm>
            <a:off x="998290" y="184055"/>
            <a:ext cx="5410899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/>
              <a:t>Vragen?</a:t>
            </a:r>
          </a:p>
          <a:p>
            <a:pPr algn="ctr"/>
            <a:endParaRPr lang="nl-NL" dirty="0"/>
          </a:p>
          <a:p>
            <a:pPr algn="ctr"/>
            <a:r>
              <a:rPr lang="nl-NL" sz="2000" b="1" dirty="0" err="1"/>
              <a:t>Leerlingzaken</a:t>
            </a:r>
            <a:endParaRPr lang="nl-NL" sz="2000" b="1" dirty="0"/>
          </a:p>
          <a:p>
            <a:pPr algn="ctr"/>
            <a:r>
              <a:rPr lang="nl-NL" dirty="0"/>
              <a:t>Mentoren</a:t>
            </a:r>
          </a:p>
          <a:p>
            <a:pPr algn="ctr"/>
            <a:endParaRPr lang="nl-NL" dirty="0"/>
          </a:p>
          <a:p>
            <a:pPr algn="ctr"/>
            <a:r>
              <a:rPr lang="nl-NL" sz="2000" b="1" dirty="0"/>
              <a:t>Onderwijs </a:t>
            </a:r>
          </a:p>
          <a:p>
            <a:pPr algn="ctr"/>
            <a:r>
              <a:rPr lang="nl-NL" dirty="0"/>
              <a:t>Teamleiders</a:t>
            </a:r>
          </a:p>
          <a:p>
            <a:pPr algn="ctr"/>
            <a:r>
              <a:rPr lang="nl-NL" dirty="0"/>
              <a:t>Vmbo 	 </a:t>
            </a:r>
            <a:r>
              <a:rPr lang="nl-NL" dirty="0">
                <a:hlinkClick r:id="rId3"/>
              </a:rPr>
              <a:t>lke@waerdenborch.nl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  havo/vwo </a:t>
            </a:r>
            <a:r>
              <a:rPr lang="nl-NL" dirty="0">
                <a:hlinkClick r:id="rId4"/>
              </a:rPr>
              <a:t>grp@waerdenborch.nl</a:t>
            </a:r>
            <a:r>
              <a:rPr lang="nl-NL" dirty="0"/>
              <a:t> 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Mentor</a:t>
            </a:r>
          </a:p>
          <a:p>
            <a:pPr algn="ctr"/>
            <a:r>
              <a:rPr lang="nl-NL" dirty="0">
                <a:hlinkClick r:id="rId5"/>
              </a:rPr>
              <a:t>Kam@waerdenborch.nl</a:t>
            </a:r>
            <a:endParaRPr lang="nl-NL" dirty="0"/>
          </a:p>
          <a:p>
            <a:pPr algn="ctr"/>
            <a:r>
              <a:rPr lang="nl-NL" dirty="0"/>
              <a:t>  </a:t>
            </a:r>
          </a:p>
          <a:p>
            <a:pPr algn="ctr"/>
            <a:r>
              <a:rPr lang="nl-NL" sz="2000" b="1" dirty="0"/>
              <a:t>Financiën</a:t>
            </a:r>
            <a:endParaRPr lang="nl-NL" b="1" dirty="0"/>
          </a:p>
          <a:p>
            <a:pPr algn="ctr"/>
            <a:r>
              <a:rPr lang="nl-NL" dirty="0">
                <a:hlinkClick r:id="rId6"/>
              </a:rPr>
              <a:t>Glg@waerdenborch.nl</a:t>
            </a:r>
            <a:r>
              <a:rPr lang="nl-NL" dirty="0"/>
              <a:t> 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Al deze informatie is terug te vinden via de link die u binnenkort van ons krijgt via de mail. 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Algemene telefoonnummer: </a:t>
            </a:r>
          </a:p>
          <a:p>
            <a:pPr algn="ctr"/>
            <a:r>
              <a:rPr lang="nl-NL" dirty="0"/>
              <a:t>0547-284141</a:t>
            </a:r>
          </a:p>
          <a:p>
            <a:pPr algn="ctr"/>
            <a:endParaRPr lang="nl-NL" b="1" u="sng" dirty="0"/>
          </a:p>
        </p:txBody>
      </p:sp>
      <p:pic>
        <p:nvPicPr>
          <p:cNvPr id="6" name="Tijdelijke aanduiding voor afbeelding 7" descr="Afbeelding met persoon, venster, jongen, outdoor-object&#10;&#10;Automatisch gegenereerde beschrijving">
            <a:extLst>
              <a:ext uri="{FF2B5EF4-FFF2-40B4-BE49-F238E27FC236}">
                <a16:creationId xmlns:a16="http://schemas.microsoft.com/office/drawing/2014/main" id="{B7787D54-57EE-4458-B8A4-A3EEAC5F0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414" r="20414"/>
          <a:stretch>
            <a:fillRect/>
          </a:stretch>
        </p:blipFill>
        <p:spPr>
          <a:xfrm>
            <a:off x="6524329" y="0"/>
            <a:ext cx="608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2543882"/>
          </a:xfrm>
        </p:spPr>
        <p:txBody>
          <a:bodyPr>
            <a:normAutofit/>
          </a:bodyPr>
          <a:lstStyle/>
          <a:p>
            <a:r>
              <a:rPr lang="nl-NL" dirty="0"/>
              <a:t>Kennismaking ouders  8 juni </a:t>
            </a:r>
            <a:br>
              <a:rPr lang="nl-NL" dirty="0"/>
            </a:br>
            <a:r>
              <a:rPr lang="nl-NL" dirty="0"/>
              <a:t>De Waerdenborch</a:t>
            </a:r>
            <a:br>
              <a:rPr lang="en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1800" dirty="0"/>
              <a:t>	</a:t>
            </a:r>
          </a:p>
          <a:p>
            <a:endParaRPr lang="nl-NL" sz="1800" dirty="0"/>
          </a:p>
          <a:p>
            <a:endParaRPr lang="nl-NL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9" descr="A person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BE0D2CC1-F6A0-4CB9-91E7-E9C16857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0" r="2522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6518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/>
              <a:t>Doel van de avond </a:t>
            </a:r>
          </a:p>
          <a:p>
            <a:r>
              <a:rPr lang="en-NL" dirty="0"/>
              <a:t>Ons onder</a:t>
            </a:r>
            <a:r>
              <a:rPr lang="nl-NL" dirty="0"/>
              <a:t>wijs </a:t>
            </a:r>
            <a:endParaRPr lang="en-NL" dirty="0"/>
          </a:p>
          <a:p>
            <a:r>
              <a:rPr lang="nl-NL" dirty="0"/>
              <a:t>Havo/vwo - Meer dan alleen les </a:t>
            </a:r>
          </a:p>
          <a:p>
            <a:r>
              <a:rPr lang="nl-NL" dirty="0"/>
              <a:t>Mentoraat</a:t>
            </a:r>
            <a:endParaRPr lang="en-NL" dirty="0"/>
          </a:p>
          <a:p>
            <a:r>
              <a:rPr lang="nl-NL" dirty="0"/>
              <a:t>Wat is belangrijk tot aan de zomervakantie?</a:t>
            </a:r>
            <a:endParaRPr lang="en-NL" dirty="0"/>
          </a:p>
          <a:p>
            <a:r>
              <a:rPr lang="en-NL" dirty="0"/>
              <a:t>Contact met de school</a:t>
            </a:r>
            <a:endParaRPr lang="nl-NL" dirty="0"/>
          </a:p>
          <a:p>
            <a:r>
              <a:rPr lang="nl-NL" dirty="0"/>
              <a:t>Vragen?</a:t>
            </a:r>
            <a:endParaRPr lang="en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710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r>
              <a:rPr lang="en-GB" b="1" dirty="0" err="1"/>
              <a:t>Ouderavond</a:t>
            </a:r>
            <a:r>
              <a:rPr lang="en-GB" b="1" dirty="0"/>
              <a:t> 8 </a:t>
            </a:r>
            <a:r>
              <a:rPr lang="en-GB" b="1" dirty="0" err="1"/>
              <a:t>juni</a:t>
            </a:r>
            <a:r>
              <a:rPr lang="en-GB" b="1" dirty="0"/>
              <a:t> </a:t>
            </a:r>
          </a:p>
          <a:p>
            <a:pPr lvl="1"/>
            <a:r>
              <a:rPr lang="en-GB" dirty="0"/>
              <a:t>Korte </a:t>
            </a:r>
            <a:r>
              <a:rPr lang="en-GB" dirty="0" err="1"/>
              <a:t>kennismaking</a:t>
            </a:r>
            <a:r>
              <a:rPr lang="en-GB" dirty="0"/>
              <a:t> mentor </a:t>
            </a:r>
          </a:p>
          <a:p>
            <a:pPr lvl="1"/>
            <a:r>
              <a:rPr lang="en-GB" dirty="0"/>
              <a:t>Info over </a:t>
            </a:r>
            <a:r>
              <a:rPr lang="en-GB" dirty="0" err="1"/>
              <a:t>onze</a:t>
            </a:r>
            <a:r>
              <a:rPr lang="en-GB" dirty="0"/>
              <a:t> school</a:t>
            </a:r>
          </a:p>
          <a:p>
            <a:pPr lvl="1"/>
            <a:r>
              <a:rPr lang="en-GB" dirty="0"/>
              <a:t>Info over te </a:t>
            </a:r>
            <a:r>
              <a:rPr lang="en-GB" dirty="0" err="1"/>
              <a:t>regelen</a:t>
            </a:r>
            <a:r>
              <a:rPr lang="en-GB" dirty="0"/>
              <a:t> </a:t>
            </a:r>
            <a:r>
              <a:rPr lang="en-GB" dirty="0" err="1"/>
              <a:t>zaken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start </a:t>
            </a:r>
            <a:r>
              <a:rPr lang="en-GB" dirty="0" err="1"/>
              <a:t>schooljaar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b="1" dirty="0"/>
              <a:t>2e </a:t>
            </a:r>
            <a:r>
              <a:rPr lang="en-GB" b="1" dirty="0" err="1"/>
              <a:t>ouderavond</a:t>
            </a:r>
            <a:r>
              <a:rPr lang="en-GB" b="1" dirty="0"/>
              <a:t> 5 </a:t>
            </a:r>
            <a:r>
              <a:rPr lang="en-GB" b="1" dirty="0" err="1"/>
              <a:t>september</a:t>
            </a:r>
            <a:endParaRPr lang="en-GB" b="1" dirty="0"/>
          </a:p>
          <a:p>
            <a:pPr lvl="1"/>
            <a:r>
              <a:rPr lang="en-GB" dirty="0" err="1"/>
              <a:t>Uitleg</a:t>
            </a:r>
            <a:r>
              <a:rPr lang="en-GB" dirty="0"/>
              <a:t> </a:t>
            </a:r>
            <a:r>
              <a:rPr lang="en-GB" dirty="0" err="1"/>
              <a:t>mentoraat</a:t>
            </a:r>
            <a:endParaRPr lang="en-GB" dirty="0"/>
          </a:p>
          <a:p>
            <a:pPr lvl="1"/>
            <a:r>
              <a:rPr lang="en-GB" dirty="0" err="1"/>
              <a:t>Plannen</a:t>
            </a:r>
            <a:r>
              <a:rPr lang="en-GB" dirty="0"/>
              <a:t> </a:t>
            </a:r>
            <a:r>
              <a:rPr lang="en-GB" dirty="0" err="1"/>
              <a:t>driehoeksgesprekken</a:t>
            </a:r>
            <a:endParaRPr lang="en-GB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7243D6-B82F-46A5-BB2A-80CAF7ABA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273067"/>
            <a:ext cx="4846885" cy="32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8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Ons onderwijs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A705602-374B-4BE2-9F78-0DE9D7A3426C}"/>
              </a:ext>
            </a:extLst>
          </p:cNvPr>
          <p:cNvSpPr txBox="1"/>
          <p:nvPr/>
        </p:nvSpPr>
        <p:spPr>
          <a:xfrm>
            <a:off x="838200" y="1692160"/>
            <a:ext cx="33898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 err="1"/>
              <a:t>Algemeen</a:t>
            </a:r>
            <a:endParaRPr lang="en-GB" b="1" dirty="0"/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err="1"/>
              <a:t>Dakpanklassen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	Uren per </a:t>
            </a:r>
            <a:r>
              <a:rPr lang="en-GB" dirty="0" err="1"/>
              <a:t>vak</a:t>
            </a:r>
            <a:r>
              <a:rPr lang="en-GB" dirty="0"/>
              <a:t> en </a:t>
            </a:r>
            <a:r>
              <a:rPr lang="en-GB" dirty="0" err="1"/>
              <a:t>niveau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b="1" dirty="0" err="1"/>
              <a:t>Vmbo</a:t>
            </a:r>
            <a:endParaRPr lang="en-GB" sz="2000" b="1" dirty="0"/>
          </a:p>
          <a:p>
            <a:pPr marL="457200" lvl="1" indent="0">
              <a:buNone/>
            </a:pPr>
            <a:r>
              <a:rPr lang="en-GB" dirty="0"/>
              <a:t>	les op het </a:t>
            </a:r>
            <a:r>
              <a:rPr lang="en-GB" dirty="0" err="1"/>
              <a:t>leerplein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2000" b="1" dirty="0" err="1"/>
              <a:t>Havo</a:t>
            </a:r>
            <a:r>
              <a:rPr lang="en-GB" sz="2000" b="1" dirty="0"/>
              <a:t>- en </a:t>
            </a:r>
            <a:r>
              <a:rPr lang="en-GB" sz="2000" b="1" dirty="0" err="1"/>
              <a:t>vwo-niveau</a:t>
            </a: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	</a:t>
            </a:r>
            <a:r>
              <a:rPr lang="en-GB" sz="2000" dirty="0"/>
              <a:t>Les op het </a:t>
            </a:r>
            <a:r>
              <a:rPr lang="en-GB" sz="2000" dirty="0" err="1"/>
              <a:t>leerplein</a:t>
            </a:r>
            <a:endParaRPr lang="en-GB" sz="2000" dirty="0"/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err="1"/>
              <a:t>Talentstromen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	Gymnasium</a:t>
            </a:r>
          </a:p>
          <a:p>
            <a:pPr marL="457200" lvl="1" indent="0">
              <a:buNone/>
            </a:pPr>
            <a:r>
              <a:rPr lang="en-GB" dirty="0"/>
              <a:t>	Cambridge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15FB33-2154-4E3F-A2D4-42BEDE009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4" y="1103175"/>
            <a:ext cx="6781101" cy="45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8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74" y="0"/>
            <a:ext cx="7966723" cy="674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151" y="246211"/>
            <a:ext cx="10515600" cy="1325563"/>
          </a:xfrm>
        </p:spPr>
        <p:txBody>
          <a:bodyPr/>
          <a:lstStyle/>
          <a:p>
            <a:r>
              <a:rPr lang="nl-NL" dirty="0"/>
              <a:t>		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783006" y="403814"/>
            <a:ext cx="40053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48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0F00-5684-DC4E-9330-3C7606CA6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Meer dan </a:t>
            </a:r>
            <a:r>
              <a:rPr lang="en-GB" dirty="0" err="1"/>
              <a:t>alleen</a:t>
            </a:r>
            <a:r>
              <a:rPr lang="en-GB" dirty="0"/>
              <a:t> les 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75846-1442-1F47-A688-6BD06A6EEF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Havo/vwo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259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151" y="246211"/>
            <a:ext cx="10515600" cy="1325563"/>
          </a:xfrm>
        </p:spPr>
        <p:txBody>
          <a:bodyPr/>
          <a:lstStyle/>
          <a:p>
            <a:r>
              <a:rPr lang="nl-NL" dirty="0"/>
              <a:t>		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783006" y="403814"/>
            <a:ext cx="40053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i="1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2B412CA-A85E-4F29-8C9D-7CB2F8620F51}"/>
              </a:ext>
            </a:extLst>
          </p:cNvPr>
          <p:cNvSpPr txBox="1"/>
          <p:nvPr/>
        </p:nvSpPr>
        <p:spPr>
          <a:xfrm>
            <a:off x="595618" y="1861437"/>
            <a:ext cx="502500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1" dirty="0"/>
              <a:t>Cambridge Engels (vwo en misschien Havo)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1" dirty="0"/>
          </a:p>
          <a:p>
            <a:r>
              <a:rPr lang="nl-NL" sz="1800" b="1" dirty="0"/>
              <a:t>Talentstromen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Kunst &amp; Cultuur,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Internationalisering &amp; Ondernemen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Onderzoeken en ontwerpen </a:t>
            </a:r>
          </a:p>
          <a:p>
            <a:r>
              <a:rPr lang="nl-NL" b="1" dirty="0"/>
              <a:t>     (</a:t>
            </a:r>
            <a:r>
              <a:rPr lang="nl-NL" b="1" dirty="0" err="1"/>
              <a:t>Technasium</a:t>
            </a:r>
            <a:r>
              <a:rPr lang="nl-NL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Gymnasium (vwo)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1" dirty="0"/>
          </a:p>
          <a:p>
            <a:endParaRPr lang="en-GB" dirty="0"/>
          </a:p>
        </p:txBody>
      </p:sp>
      <p:pic>
        <p:nvPicPr>
          <p:cNvPr id="8" name="Afbeelding 7" descr="Afbeelding met tekst, tafel, rommelig, bureau&#10;&#10;Automatisch gegenereerde beschrijving">
            <a:extLst>
              <a:ext uri="{FF2B5EF4-FFF2-40B4-BE49-F238E27FC236}">
                <a16:creationId xmlns:a16="http://schemas.microsoft.com/office/drawing/2014/main" id="{136BF9A2-D8D0-444A-BD99-5FF57615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01" y="3293671"/>
            <a:ext cx="4415318" cy="2943545"/>
          </a:xfrm>
          <a:prstGeom prst="rect">
            <a:avLst/>
          </a:prstGeom>
        </p:spPr>
      </p:pic>
      <p:pic>
        <p:nvPicPr>
          <p:cNvPr id="11" name="Tijdelijke aanduiding voor afbeelding 9" descr="Afbeelding met tekst, tafel, vloer, binnen&#10;&#10;Automatisch gegenereerde beschrijving">
            <a:extLst>
              <a:ext uri="{FF2B5EF4-FFF2-40B4-BE49-F238E27FC236}">
                <a16:creationId xmlns:a16="http://schemas.microsoft.com/office/drawing/2014/main" id="{D4921F90-C5C2-450B-ADEB-F93ECED027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53" r="26853"/>
          <a:stretch>
            <a:fillRect/>
          </a:stretch>
        </p:blipFill>
        <p:spPr>
          <a:xfrm>
            <a:off x="5509495" y="246211"/>
            <a:ext cx="3141625" cy="34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3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8BCDA4-2485-423F-B807-9457DD30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uitgangspunten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Laat zien wat je kunt</a:t>
            </a:r>
          </a:p>
          <a:p>
            <a:r>
              <a:rPr lang="nl-NL" dirty="0"/>
              <a:t>Jij doet ertoe</a:t>
            </a:r>
          </a:p>
          <a:p>
            <a:r>
              <a:rPr lang="nl-NL" dirty="0"/>
              <a:t>Samen aan het stuur</a:t>
            </a:r>
          </a:p>
          <a:p>
            <a:r>
              <a:rPr lang="nl-NL" dirty="0"/>
              <a:t>We leren overal</a:t>
            </a:r>
          </a:p>
          <a:p>
            <a:r>
              <a:rPr lang="nl-NL" dirty="0"/>
              <a:t>Samen maken we de school</a:t>
            </a:r>
            <a:endParaRPr lang="en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Drijvende chemische structuur">
            <a:extLst>
              <a:ext uri="{FF2B5EF4-FFF2-40B4-BE49-F238E27FC236}">
                <a16:creationId xmlns:a16="http://schemas.microsoft.com/office/drawing/2014/main" id="{02E8A9F0-658F-EB12-0C7B-92635FA0E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34" y="781050"/>
            <a:ext cx="4564442" cy="31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491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2E2FE26271D54885B839BA340C31B6" ma:contentTypeVersion="10" ma:contentTypeDescription="Een nieuw document maken." ma:contentTypeScope="" ma:versionID="c1e60b8bd9e0f163d41cea0d5af6eedb">
  <xsd:schema xmlns:xsd="http://www.w3.org/2001/XMLSchema" xmlns:xs="http://www.w3.org/2001/XMLSchema" xmlns:p="http://schemas.microsoft.com/office/2006/metadata/properties" xmlns:ns3="283209b5-b7a4-4f2d-8437-4c4142f982ac" xmlns:ns4="c1446cae-c719-4386-ab4f-453d673e6be0" targetNamespace="http://schemas.microsoft.com/office/2006/metadata/properties" ma:root="true" ma:fieldsID="b86abfdd95ee026321da8d4c5caaa3d0" ns3:_="" ns4:_="">
    <xsd:import namespace="283209b5-b7a4-4f2d-8437-4c4142f982ac"/>
    <xsd:import namespace="c1446cae-c719-4386-ab4f-453d673e6be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209b5-b7a4-4f2d-8437-4c4142f982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46cae-c719-4386-ab4f-453d673e6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0BA289-5BDB-485E-BE1C-728763B4EA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3209b5-b7a4-4f2d-8437-4c4142f982ac"/>
    <ds:schemaRef ds:uri="c1446cae-c719-4386-ab4f-453d673e6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BD6E11-56D6-477D-B501-9DFFBEA33F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DAE72A-D23A-4868-A8BA-1EC202E8AC69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1446cae-c719-4386-ab4f-453d673e6be0"/>
    <ds:schemaRef ds:uri="283209b5-b7a4-4f2d-8437-4c4142f982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499</Words>
  <Application>Microsoft Office PowerPoint</Application>
  <PresentationFormat>Breedbeeld</PresentationFormat>
  <Paragraphs>163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Verdana</vt:lpstr>
      <vt:lpstr>Kantoorthema</vt:lpstr>
      <vt:lpstr>PowerPoint-presentatie</vt:lpstr>
      <vt:lpstr>Kennismaking ouders  8 juni  De Waerdenborch </vt:lpstr>
      <vt:lpstr>Inhoud</vt:lpstr>
      <vt:lpstr>Doel</vt:lpstr>
      <vt:lpstr>Ons onderwijs</vt:lpstr>
      <vt:lpstr>   </vt:lpstr>
      <vt:lpstr>Meer dan alleen les </vt:lpstr>
      <vt:lpstr>   </vt:lpstr>
      <vt:lpstr>Onze uitgangspunten</vt:lpstr>
      <vt:lpstr>Mentoraat</vt:lpstr>
      <vt:lpstr>Roosters en planners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belangrijk tot aan de zomervakantie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repro</dc:creator>
  <cp:lastModifiedBy>Schreurs S.H.M.</cp:lastModifiedBy>
  <cp:revision>105</cp:revision>
  <cp:lastPrinted>2019-04-15T11:09:18Z</cp:lastPrinted>
  <dcterms:created xsi:type="dcterms:W3CDTF">2019-03-06T13:50:52Z</dcterms:created>
  <dcterms:modified xsi:type="dcterms:W3CDTF">2022-06-13T13:15:03Z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0x010100D22E2FE26271D54885B839BA340C31B6</vt:lpwstr>
  </property>
</Properties>
</file>